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99" r:id="rId4"/>
    <p:sldId id="270" r:id="rId5"/>
    <p:sldId id="280" r:id="rId6"/>
    <p:sldId id="282" r:id="rId7"/>
    <p:sldId id="279" r:id="rId8"/>
    <p:sldId id="271" r:id="rId9"/>
    <p:sldId id="284" r:id="rId10"/>
    <p:sldId id="272" r:id="rId11"/>
    <p:sldId id="289" r:id="rId12"/>
    <p:sldId id="292" r:id="rId13"/>
    <p:sldId id="273" r:id="rId14"/>
    <p:sldId id="302" r:id="rId15"/>
    <p:sldId id="293" r:id="rId16"/>
    <p:sldId id="286" r:id="rId17"/>
    <p:sldId id="294" r:id="rId18"/>
    <p:sldId id="295" r:id="rId19"/>
    <p:sldId id="274" r:id="rId20"/>
    <p:sldId id="300" r:id="rId21"/>
    <p:sldId id="259" r:id="rId22"/>
    <p:sldId id="301" r:id="rId23"/>
    <p:sldId id="296" r:id="rId24"/>
    <p:sldId id="275" r:id="rId25"/>
    <p:sldId id="297" r:id="rId26"/>
    <p:sldId id="298" r:id="rId27"/>
  </p:sldIdLst>
  <p:sldSz cx="12192000" cy="6858000"/>
  <p:notesSz cx="6858000" cy="9144000"/>
  <p:embeddedFontLst>
    <p:embeddedFont>
      <p:font typeface="나눔스퀘어 Bold" panose="020B0600000101010101" pitchFamily="50" charset="-127"/>
      <p:bold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나눔스퀘어" panose="020B0600000101010101" pitchFamily="50" charset="-127"/>
      <p:regular r:id="rId33"/>
    </p:embeddedFont>
    <p:embeddedFont>
      <p:font typeface="MS PGothic" panose="020B0600070205080204" pitchFamily="34" charset="-128"/>
      <p:regular r:id="rId34"/>
    </p:embeddedFont>
    <p:embeddedFont>
      <p:font typeface="LondonBetween" panose="02000604030000020004" pitchFamily="2" charset="-127"/>
      <p:regular r:id="rId35"/>
    </p:embeddedFont>
    <p:embeddedFont>
      <p:font typeface="나눔스퀘어 ExtraBold" panose="020B0600000101010101" pitchFamily="50" charset="-127"/>
      <p:bold r:id="rId36"/>
    </p:embeddedFont>
    <p:embeddedFont>
      <p:font typeface="배달의민족 한나체 Pro" panose="020B0600000101010101" pitchFamily="50" charset="-127"/>
      <p:regular r:id="rId37"/>
    </p:embeddedFont>
    <p:embeddedFont>
      <p:font typeface="나눔바른고딕" panose="020B0603020101020101" pitchFamily="50" charset="-127"/>
      <p:regular r:id="rId38"/>
      <p:bold r:id="rId39"/>
    </p:embeddedFont>
    <p:embeddedFont>
      <p:font typeface="Segoe UI Black" panose="020B0A02040204020203" pitchFamily="34" charset="0"/>
      <p:bold r:id="rId40"/>
      <p:boldItalic r:id="rId41"/>
    </p:embeddedFont>
    <p:embeddedFont>
      <p:font typeface="서울남산체 M" panose="02020503020101020101" pitchFamily="18" charset="-127"/>
      <p:regular r:id="rId42"/>
    </p:embeddedFont>
    <p:embeddedFont>
      <p:font typeface="Aharoni" panose="020B0600000101010101" charset="-79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FF7C80"/>
    <a:srgbClr val="9966FF"/>
    <a:srgbClr val="FF9933"/>
    <a:srgbClr val="00CC99"/>
    <a:srgbClr val="0099FF"/>
    <a:srgbClr val="0099CC"/>
    <a:srgbClr val="3399FF"/>
    <a:srgbClr val="008080"/>
    <a:srgbClr val="F4E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33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274" y="62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43892" y="2915714"/>
            <a:ext cx="7741601" cy="1026573"/>
            <a:chOff x="643892" y="2915714"/>
            <a:chExt cx="7741601" cy="10265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1" t="9072" r="12201" b="9072"/>
            <a:stretch/>
          </p:blipFill>
          <p:spPr>
            <a:xfrm>
              <a:off x="7437395" y="2915714"/>
              <a:ext cx="948098" cy="102657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43892" y="2990483"/>
              <a:ext cx="6639834" cy="87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TEAM: H.A.N.D </a:t>
              </a:r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박진원</a:t>
              </a:r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 err="1" smtClean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신은총</a:t>
              </a:r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</a:rPr>
                <a:t>맞춤 영화 추천 서비스 플랫폼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ndonBetween" panose="02000604030000020004" pitchFamily="2" charset="-127"/>
                <a:ea typeface="LondonBetween" panose="02000604030000020004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AA3F65-1DC1-4930-AAD8-5A44ECD150A8}"/>
              </a:ext>
            </a:extLst>
          </p:cNvPr>
          <p:cNvCxnSpPr>
            <a:cxnSpLocks/>
          </p:cNvCxnSpPr>
          <p:nvPr/>
        </p:nvCxnSpPr>
        <p:spPr>
          <a:xfrm flipV="1">
            <a:off x="3211663" y="3806558"/>
            <a:ext cx="4029710" cy="8998"/>
          </a:xfrm>
          <a:prstGeom prst="line">
            <a:avLst/>
          </a:prstGeom>
          <a:ln w="6350">
            <a:solidFill>
              <a:srgbClr val="66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16AD02-FE4E-41FF-982F-BC6AECAA63A9}"/>
              </a:ext>
            </a:extLst>
          </p:cNvPr>
          <p:cNvSpPr/>
          <p:nvPr/>
        </p:nvSpPr>
        <p:spPr>
          <a:xfrm>
            <a:off x="885522" y="0"/>
            <a:ext cx="39656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68040-1A23-4BAD-93A9-464EF2856E75}"/>
              </a:ext>
            </a:extLst>
          </p:cNvPr>
          <p:cNvSpPr txBox="1"/>
          <p:nvPr/>
        </p:nvSpPr>
        <p:spPr>
          <a:xfrm>
            <a:off x="1183908" y="2223437"/>
            <a:ext cx="24612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Part 3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AA3F65-1DC1-4930-AAD8-5A44ECD150A8}"/>
              </a:ext>
            </a:extLst>
          </p:cNvPr>
          <p:cNvCxnSpPr>
            <a:cxnSpLocks/>
          </p:cNvCxnSpPr>
          <p:nvPr/>
        </p:nvCxnSpPr>
        <p:spPr>
          <a:xfrm flipV="1">
            <a:off x="1183909" y="3430720"/>
            <a:ext cx="3330339" cy="899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458AF8-78CF-4E68-BDA8-6F254FE080D5}"/>
              </a:ext>
            </a:extLst>
          </p:cNvPr>
          <p:cNvSpPr txBox="1"/>
          <p:nvPr/>
        </p:nvSpPr>
        <p:spPr>
          <a:xfrm>
            <a:off x="1280887" y="3539005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가공</a:t>
            </a:r>
            <a:endParaRPr lang="ko-KR" altLang="en-US" sz="24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66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상세 정보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개요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80" name="그룹 79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82" name="자유형 81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745437" y="221206"/>
              <a:ext cx="1350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수집 및 가공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55688" y="1952625"/>
            <a:ext cx="10082212" cy="920269"/>
            <a:chOff x="1055688" y="1952625"/>
            <a:chExt cx="10082212" cy="920269"/>
          </a:xfrm>
        </p:grpSpPr>
        <p:sp>
          <p:nvSpPr>
            <p:cNvPr id="38" name="갈매기형 수장 37"/>
            <p:cNvSpPr/>
            <p:nvPr/>
          </p:nvSpPr>
          <p:spPr>
            <a:xfrm>
              <a:off x="1246187" y="1957059"/>
              <a:ext cx="2313813" cy="915835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갈매기형 수장 1"/>
            <p:cNvSpPr/>
            <p:nvPr/>
          </p:nvSpPr>
          <p:spPr>
            <a:xfrm>
              <a:off x="1055688" y="1952625"/>
              <a:ext cx="2313813" cy="915835"/>
            </a:xfrm>
            <a:prstGeom prst="chevron">
              <a:avLst/>
            </a:prstGeom>
            <a:solidFill>
              <a:srgbClr val="15A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776229" y="235654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/>
            <p:cNvCxnSpPr>
              <a:stCxn id="2" idx="3"/>
            </p:cNvCxnSpPr>
            <p:nvPr/>
          </p:nvCxnSpPr>
          <p:spPr>
            <a:xfrm>
              <a:off x="3369501" y="2410543"/>
              <a:ext cx="406728" cy="0"/>
            </a:xfrm>
            <a:prstGeom prst="line">
              <a:avLst/>
            </a:prstGeom>
            <a:ln>
              <a:solidFill>
                <a:srgbClr val="92929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270669" y="2069894"/>
              <a:ext cx="4799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 목록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 상세 정보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일일 박스오피스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70670" y="2408448"/>
              <a:ext cx="6867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영화코드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 err="1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영화명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제작 및 개봉 연도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감독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배우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역할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상영시간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배급사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제조사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일일 영화의 매출액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b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관람객 수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영어 데이터 포함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92929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65753" y="2504669"/>
              <a:ext cx="1354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</a:rPr>
                <a:t>Kofic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 API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113" y1="46575" x2="48113" y2="465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7533" y="2092047"/>
              <a:ext cx="626914" cy="43174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055689" y="2996461"/>
            <a:ext cx="10102497" cy="919077"/>
            <a:chOff x="1055689" y="2996461"/>
            <a:chExt cx="10102497" cy="919077"/>
          </a:xfrm>
        </p:grpSpPr>
        <p:sp>
          <p:nvSpPr>
            <p:cNvPr id="40" name="갈매기형 수장 39"/>
            <p:cNvSpPr/>
            <p:nvPr/>
          </p:nvSpPr>
          <p:spPr>
            <a:xfrm>
              <a:off x="1259052" y="2999703"/>
              <a:ext cx="2313813" cy="915835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갈매기형 수장 6"/>
            <p:cNvSpPr/>
            <p:nvPr/>
          </p:nvSpPr>
          <p:spPr>
            <a:xfrm>
              <a:off x="1055689" y="2996461"/>
              <a:ext cx="2313813" cy="915835"/>
            </a:xfrm>
            <a:prstGeom prst="chevron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3776229" y="3374999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3369501" y="3429000"/>
              <a:ext cx="406728" cy="0"/>
            </a:xfrm>
            <a:prstGeom prst="line">
              <a:avLst/>
            </a:prstGeom>
            <a:ln>
              <a:solidFill>
                <a:srgbClr val="92929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290955" y="3090446"/>
              <a:ext cx="3088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 포스터 및 평점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90956" y="3429000"/>
              <a:ext cx="6867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영화 포스터 이미지 정보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영화 평점 정보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65753" y="3558276"/>
              <a:ext cx="1354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</a:rPr>
                <a:t>Naver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 API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55621" y="3040014"/>
              <a:ext cx="53893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N</a:t>
              </a:r>
              <a:endParaRPr lang="ko-KR" altLang="en-US" sz="3400" dirty="0">
                <a:solidFill>
                  <a:schemeClr val="bg1"/>
                </a:solidFill>
                <a:latin typeface="Segoe UI Black" panose="020B0A02040204020203" pitchFamily="34" charset="0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55689" y="4040296"/>
            <a:ext cx="10102497" cy="917886"/>
            <a:chOff x="1055689" y="4040296"/>
            <a:chExt cx="10102497" cy="917886"/>
          </a:xfrm>
        </p:grpSpPr>
        <p:sp>
          <p:nvSpPr>
            <p:cNvPr id="43" name="갈매기형 수장 42"/>
            <p:cNvSpPr/>
            <p:nvPr/>
          </p:nvSpPr>
          <p:spPr>
            <a:xfrm>
              <a:off x="1271917" y="4042347"/>
              <a:ext cx="2313813" cy="915835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갈매기형 수장 7"/>
            <p:cNvSpPr/>
            <p:nvPr/>
          </p:nvSpPr>
          <p:spPr>
            <a:xfrm>
              <a:off x="1055689" y="4040296"/>
              <a:ext cx="2313813" cy="915835"/>
            </a:xfrm>
            <a:prstGeom prst="chevron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776229" y="4447454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3369501" y="4501455"/>
              <a:ext cx="406728" cy="0"/>
            </a:xfrm>
            <a:prstGeom prst="line">
              <a:avLst/>
            </a:prstGeom>
            <a:ln>
              <a:solidFill>
                <a:srgbClr val="92929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290956" y="4155912"/>
              <a:ext cx="3929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Naver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CGV,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롯데시네마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리뷰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크롤링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90956" y="4494466"/>
              <a:ext cx="6867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Naver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CGV,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롯데시네마의 </a:t>
              </a:r>
              <a:r>
                <a:rPr lang="ko-KR" altLang="en-US" sz="1200" dirty="0" err="1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영화별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댓글 정보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 dirty="0" err="1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유저이름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평점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내용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총 수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감정 댓글 수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65753" y="4581518"/>
              <a:ext cx="1354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Movie Review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타원형 설명선 10"/>
            <p:cNvSpPr/>
            <p:nvPr/>
          </p:nvSpPr>
          <p:spPr>
            <a:xfrm>
              <a:off x="2024833" y="4209086"/>
              <a:ext cx="436628" cy="319075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…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55689" y="5084132"/>
            <a:ext cx="10102497" cy="916694"/>
            <a:chOff x="1055689" y="5084132"/>
            <a:chExt cx="10102497" cy="916694"/>
          </a:xfrm>
        </p:grpSpPr>
        <p:sp>
          <p:nvSpPr>
            <p:cNvPr id="44" name="갈매기형 수장 43"/>
            <p:cNvSpPr/>
            <p:nvPr/>
          </p:nvSpPr>
          <p:spPr>
            <a:xfrm>
              <a:off x="1284782" y="5084991"/>
              <a:ext cx="2313813" cy="915835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갈매기형 수장 8"/>
            <p:cNvSpPr/>
            <p:nvPr/>
          </p:nvSpPr>
          <p:spPr>
            <a:xfrm>
              <a:off x="1055689" y="5084132"/>
              <a:ext cx="2313813" cy="915835"/>
            </a:xfrm>
            <a:prstGeom prst="chevron">
              <a:avLst/>
            </a:prstGeom>
            <a:solidFill>
              <a:srgbClr val="C03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776229" y="5465908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369501" y="5519909"/>
              <a:ext cx="406728" cy="0"/>
            </a:xfrm>
            <a:prstGeom prst="line">
              <a:avLst/>
            </a:prstGeom>
            <a:ln>
              <a:solidFill>
                <a:srgbClr val="92929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290955" y="5181355"/>
              <a:ext cx="593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다범주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감정사전을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활용한 빅데이터 접근법 논문의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감정사전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90956" y="5519909"/>
              <a:ext cx="6867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감정  사전의 단어를 </a:t>
              </a:r>
              <a:r>
                <a:rPr lang="ko-KR" altLang="en-US" sz="1200" dirty="0" err="1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최신화하고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분류기준을 영화 감성 분석에 알맞게 </a:t>
              </a:r>
              <a:r>
                <a:rPr lang="ko-KR" altLang="en-US" sz="1200" dirty="0" err="1">
                  <a:solidFill>
                    <a:srgbClr val="92929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재범주화</a:t>
              </a:r>
              <a:endParaRPr lang="ko-KR" altLang="en-US" sz="1200" dirty="0">
                <a:solidFill>
                  <a:srgbClr val="92929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48850" y="5633704"/>
              <a:ext cx="1588596" cy="28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Emotion Dictionary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하트 11"/>
            <p:cNvSpPr/>
            <p:nvPr/>
          </p:nvSpPr>
          <p:spPr>
            <a:xfrm>
              <a:off x="2010539" y="5263538"/>
              <a:ext cx="405419" cy="33855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230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최신화 및 범주 </a:t>
            </a:r>
            <a:r>
              <a:rPr lang="ko-KR" altLang="en-US" sz="1200" dirty="0" err="1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재분류</a:t>
            </a:r>
            <a:endParaRPr lang="ko-KR" altLang="en-US" sz="1200" dirty="0">
              <a:solidFill>
                <a:srgbClr val="92929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 사전 데이터 가공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80" name="그룹 79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82" name="자유형 81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745437" y="221206"/>
              <a:ext cx="1350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수집 및 가공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682094" y="1770926"/>
            <a:ext cx="4358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 단어 </a:t>
            </a:r>
            <a:r>
              <a:rPr lang="ko-KR" altLang="en-US" sz="2400" dirty="0">
                <a:solidFill>
                  <a:srgbClr val="9966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최신화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감정 범주 </a:t>
            </a:r>
            <a:r>
              <a:rPr lang="ko-KR" altLang="en-US" sz="2400" dirty="0" err="1">
                <a:solidFill>
                  <a:srgbClr val="9966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재분류</a:t>
            </a:r>
            <a:endParaRPr lang="ko-KR" altLang="en-US" sz="2000" dirty="0">
              <a:solidFill>
                <a:srgbClr val="9966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29868" y="2862762"/>
            <a:ext cx="2265773" cy="3041888"/>
            <a:chOff x="-159327" y="1349680"/>
            <a:chExt cx="3015744" cy="1172779"/>
          </a:xfrm>
        </p:grpSpPr>
        <p:sp>
          <p:nvSpPr>
            <p:cNvPr id="19" name="Rectangle 7"/>
            <p:cNvSpPr/>
            <p:nvPr/>
          </p:nvSpPr>
          <p:spPr>
            <a:xfrm>
              <a:off x="-159327" y="1349680"/>
              <a:ext cx="3015744" cy="1172779"/>
            </a:xfrm>
            <a:prstGeom prst="rect">
              <a:avLst/>
            </a:prstGeom>
            <a:solidFill>
              <a:srgbClr val="59B3A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6500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놀라움</a:t>
              </a:r>
              <a:endPara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marL="1206500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행복</a:t>
              </a:r>
              <a:endPara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marL="1206500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분노</a:t>
              </a:r>
              <a:endPara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marL="1206500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혐오</a:t>
              </a:r>
              <a:endPara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marL="1206500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슬픔</a:t>
              </a:r>
              <a:endPara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marL="1206500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공포</a:t>
              </a:r>
              <a:endPara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marL="1206500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흥미</a:t>
              </a:r>
              <a:endPara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marL="1206500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지루함</a:t>
              </a:r>
              <a:endPara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marL="1206500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고통</a:t>
              </a:r>
              <a:endPara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Rectangle 14"/>
            <p:cNvSpPr/>
            <p:nvPr/>
          </p:nvSpPr>
          <p:spPr>
            <a:xfrm>
              <a:off x="-159327" y="1349680"/>
              <a:ext cx="1059945" cy="1172779"/>
            </a:xfrm>
            <a:prstGeom prst="rect">
              <a:avLst/>
            </a:prstGeom>
            <a:solidFill>
              <a:srgbClr val="3D8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pc="-3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기</a:t>
              </a:r>
              <a:endParaRPr lang="en-US" altLang="ko-KR" sz="2400" b="1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2400" b="1" spc="-3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존</a:t>
              </a:r>
              <a:endParaRPr lang="en-US" altLang="ko-KR" sz="2400" b="1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2400" b="1" spc="-3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분</a:t>
              </a:r>
              <a:endParaRPr lang="en-US" altLang="ko-KR" sz="2400" b="1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2400" b="1" spc="-3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류</a:t>
              </a:r>
              <a:endParaRPr lang="en-US" sz="2400" b="1" spc="-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640108" y="2862762"/>
            <a:ext cx="3213793" cy="3041888"/>
            <a:chOff x="3640108" y="2862762"/>
            <a:chExt cx="3213793" cy="3041888"/>
          </a:xfrm>
        </p:grpSpPr>
        <p:grpSp>
          <p:nvGrpSpPr>
            <p:cNvPr id="8" name="그룹 7"/>
            <p:cNvGrpSpPr/>
            <p:nvPr/>
          </p:nvGrpSpPr>
          <p:grpSpPr>
            <a:xfrm>
              <a:off x="4588128" y="2862762"/>
              <a:ext cx="2265773" cy="3041888"/>
              <a:chOff x="2997129" y="1349680"/>
              <a:chExt cx="3015744" cy="1172779"/>
            </a:xfrm>
          </p:grpSpPr>
          <p:sp>
            <p:nvSpPr>
              <p:cNvPr id="20" name="Rectangle 8"/>
              <p:cNvSpPr/>
              <p:nvPr/>
            </p:nvSpPr>
            <p:spPr>
              <a:xfrm>
                <a:off x="2997129" y="1349680"/>
                <a:ext cx="3015744" cy="11727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06500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유쾌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206500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감동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206500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슬픔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206500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분노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206500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지루함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206500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공포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2" name="Rectangle 15"/>
              <p:cNvSpPr/>
              <p:nvPr/>
            </p:nvSpPr>
            <p:spPr>
              <a:xfrm>
                <a:off x="2997129" y="1349680"/>
                <a:ext cx="1059945" cy="117277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spc="-3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재</a:t>
                </a:r>
                <a:endParaRPr lang="en-US" altLang="ko-KR" sz="2400" b="1" spc="-3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2400" b="1" spc="-3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분</a:t>
                </a:r>
                <a:endParaRPr lang="en-US" altLang="ko-KR" sz="2400" b="1" spc="-3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2400" b="1" spc="-3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류</a:t>
                </a:r>
                <a:endParaRPr lang="en-US" altLang="ko-KR" sz="2400" b="1" spc="-3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갈매기형 수장 24"/>
            <p:cNvSpPr/>
            <p:nvPr/>
          </p:nvSpPr>
          <p:spPr>
            <a:xfrm>
              <a:off x="3640108" y="4148720"/>
              <a:ext cx="503553" cy="469971"/>
            </a:xfrm>
            <a:prstGeom prst="chevron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298368" y="2862759"/>
            <a:ext cx="4127014" cy="3041888"/>
            <a:chOff x="7298368" y="2862759"/>
            <a:chExt cx="4127014" cy="3041888"/>
          </a:xfrm>
        </p:grpSpPr>
        <p:sp>
          <p:nvSpPr>
            <p:cNvPr id="27" name="갈매기형 수장 26"/>
            <p:cNvSpPr/>
            <p:nvPr/>
          </p:nvSpPr>
          <p:spPr>
            <a:xfrm>
              <a:off x="7298368" y="4148719"/>
              <a:ext cx="503553" cy="469971"/>
            </a:xfrm>
            <a:prstGeom prst="chevron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8246388" y="2862759"/>
              <a:ext cx="3178994" cy="3041888"/>
              <a:chOff x="8767958" y="3126728"/>
              <a:chExt cx="3178994" cy="1172779"/>
            </a:xfrm>
          </p:grpSpPr>
          <p:sp>
            <p:nvSpPr>
              <p:cNvPr id="29" name="Rectangle 6"/>
              <p:cNvSpPr/>
              <p:nvPr/>
            </p:nvSpPr>
            <p:spPr>
              <a:xfrm>
                <a:off x="8767958" y="3126728"/>
                <a:ext cx="3178994" cy="1172779"/>
              </a:xfrm>
              <a:prstGeom prst="rect">
                <a:avLst/>
              </a:prstGeom>
              <a:solidFill>
                <a:srgbClr val="FD625E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06500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재미있다 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&gt;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재미</a:t>
                </a:r>
                <a:endPara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206500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가련하다 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&gt;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가련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206500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비통하다 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&gt;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비통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206500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짜증난다 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&gt;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짜증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206500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괘씸하다 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&gt; </a:t>
                </a:r>
                <a:r>
                  <a:rPr lang="ko-KR" altLang="en-US" dirty="0" err="1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괘씸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206500"/>
                <a:endPara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206500"/>
                <a:r>
                  <a:rPr lang="ko-KR" altLang="en-US" dirty="0" err="1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핵잼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추가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1206500"/>
                <a:r>
                  <a:rPr lang="ko-KR" altLang="en-US" dirty="0" err="1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노잼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추가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1206500">
                  <a:lnSpc>
                    <a:spcPct val="50000"/>
                  </a:lnSpc>
                </a:pP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	.</a:t>
                </a:r>
              </a:p>
              <a:p>
                <a:pPr marL="1206500">
                  <a:lnSpc>
                    <a:spcPct val="50000"/>
                  </a:lnSpc>
                </a:pP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	.</a:t>
                </a:r>
              </a:p>
              <a:p>
                <a:pPr marL="1206500">
                  <a:lnSpc>
                    <a:spcPct val="50000"/>
                  </a:lnSpc>
                </a:pP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	.</a:t>
                </a:r>
              </a:p>
            </p:txBody>
          </p:sp>
          <p:sp>
            <p:nvSpPr>
              <p:cNvPr id="30" name="Rectangle 13"/>
              <p:cNvSpPr/>
              <p:nvPr/>
            </p:nvSpPr>
            <p:spPr>
              <a:xfrm>
                <a:off x="8767958" y="3126728"/>
                <a:ext cx="1059944" cy="1172779"/>
              </a:xfrm>
              <a:prstGeom prst="rect">
                <a:avLst/>
              </a:prstGeom>
              <a:solidFill>
                <a:srgbClr val="CD08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spc="-3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어</a:t>
                </a:r>
                <a:endParaRPr lang="en-US" altLang="ko-KR" sz="2400" b="1" spc="-3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2400" b="1" spc="-3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</a:t>
                </a:r>
                <a:endParaRPr lang="en-US" altLang="ko-KR" sz="2400" b="1" spc="-3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2400" b="1" spc="-3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제</a:t>
                </a:r>
                <a:endParaRPr lang="en-US" altLang="ko-KR" sz="2400" b="1" spc="-3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2400" b="1" spc="-3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거</a:t>
                </a:r>
                <a:endParaRPr lang="en-US" sz="2400" b="1" spc="-3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816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9EB920-3F4E-4DC3-A926-9D7EF0388A74}"/>
              </a:ext>
            </a:extLst>
          </p:cNvPr>
          <p:cNvSpPr/>
          <p:nvPr/>
        </p:nvSpPr>
        <p:spPr>
          <a:xfrm>
            <a:off x="7546204" y="0"/>
            <a:ext cx="39656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DD05F-E2BC-44D2-8C19-7E0E3DA6FF8E}"/>
              </a:ext>
            </a:extLst>
          </p:cNvPr>
          <p:cNvSpPr txBox="1"/>
          <p:nvPr/>
        </p:nvSpPr>
        <p:spPr>
          <a:xfrm>
            <a:off x="7844590" y="2223437"/>
            <a:ext cx="24612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3B7DC7-1B5B-4C53-8811-DAC917CB937E}"/>
              </a:ext>
            </a:extLst>
          </p:cNvPr>
          <p:cNvCxnSpPr>
            <a:cxnSpLocks/>
          </p:cNvCxnSpPr>
          <p:nvPr/>
        </p:nvCxnSpPr>
        <p:spPr>
          <a:xfrm flipV="1">
            <a:off x="7844591" y="3430720"/>
            <a:ext cx="3330339" cy="899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E14B20-476D-45CE-A37C-2FD2E211FDF9}"/>
              </a:ext>
            </a:extLst>
          </p:cNvPr>
          <p:cNvSpPr txBox="1"/>
          <p:nvPr/>
        </p:nvSpPr>
        <p:spPr>
          <a:xfrm>
            <a:off x="7941569" y="3539005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결과</a:t>
            </a:r>
            <a:endParaRPr lang="ko-KR" altLang="en-US" sz="24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99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986781" y="1704684"/>
            <a:ext cx="5682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 하나당 전체 포인트를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하여 정규화 후 최종 점수 산출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긍정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부정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다중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감정분류로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나눠서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6" name="그룹 5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745438" y="221206"/>
              <a:ext cx="1350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및 결과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 감성 분석</a:t>
            </a:r>
            <a:endParaRPr lang="ko-KR" altLang="en-US" sz="1200" dirty="0">
              <a:solidFill>
                <a:srgbClr val="92929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ko-KR" altLang="en-US" sz="3200" spc="-150" dirty="0">
              <a:solidFill>
                <a:srgbClr val="4455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43992" y="4975970"/>
            <a:ext cx="3366190" cy="1491074"/>
          </a:xfrm>
          <a:prstGeom prst="round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감정이 포함된 모든 리뷰</a:t>
            </a:r>
            <a:endParaRPr lang="en-US" altLang="ko-KR" sz="2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리뷰마다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백분율로 정규화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리뷰 합계 계산</a:t>
            </a:r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12892" y="2731615"/>
            <a:ext cx="1906548" cy="1232293"/>
          </a:xfrm>
          <a:prstGeom prst="round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endParaRPr lang="en-US" altLang="ko-KR" sz="2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너무 슬펐지만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감동적이었다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4012075" y="3104317"/>
            <a:ext cx="503553" cy="469971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08263" y="2731615"/>
            <a:ext cx="1906548" cy="1232293"/>
          </a:xfrm>
          <a:prstGeom prst="round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</a:t>
            </a:r>
            <a:endParaRPr lang="en-US" altLang="ko-KR" sz="2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 이상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103633" y="2731615"/>
            <a:ext cx="1906548" cy="1232293"/>
          </a:xfrm>
          <a:prstGeom prst="round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 추출</a:t>
            </a:r>
            <a:endParaRPr lang="en-US" altLang="ko-KR" sz="2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슬픔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0.5</a:t>
            </a: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감동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0.5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7207446" y="3104317"/>
            <a:ext cx="503553" cy="469971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 rot="5400000">
            <a:off x="8805130" y="4234953"/>
            <a:ext cx="503553" cy="469971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갈매기형 수장 23"/>
          <p:cNvSpPr/>
          <p:nvPr/>
        </p:nvSpPr>
        <p:spPr>
          <a:xfrm rot="10800000">
            <a:off x="5609760" y="5486521"/>
            <a:ext cx="503553" cy="469971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712892" y="4975970"/>
            <a:ext cx="3070515" cy="1491074"/>
          </a:xfrm>
          <a:prstGeom prst="round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 점수 산출</a:t>
            </a:r>
            <a:endParaRPr lang="en-US" altLang="ko-KR" sz="2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유쾌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15,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감동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23,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공포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7,</a:t>
            </a: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분노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슬픔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40,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지루함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10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53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2386" y="1954063"/>
            <a:ext cx="6876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긍정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 그래프를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나눠서 영화 상세 정보 페이지에 그래프로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6" name="그룹 5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745438" y="221206"/>
              <a:ext cx="1350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및 결과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130850" y="2623022"/>
            <a:ext cx="9930301" cy="3409951"/>
            <a:chOff x="1528996" y="2687679"/>
            <a:chExt cx="9930301" cy="34099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39322" y="2687679"/>
              <a:ext cx="7419975" cy="3409951"/>
            </a:xfrm>
            <a:prstGeom prst="rect">
              <a:avLst/>
            </a:prstGeom>
          </p:spPr>
        </p:pic>
        <p:pic>
          <p:nvPicPr>
            <p:cNvPr id="2050" name="Picture 2" descr="타이타닉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996" y="2813565"/>
              <a:ext cx="2203380" cy="3158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감성 분석 그래프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 분석 결과</a:t>
            </a:r>
          </a:p>
        </p:txBody>
      </p:sp>
    </p:spTree>
    <p:extLst>
      <p:ext uri="{BB962C8B-B14F-4D97-AF65-F5344CB8AC3E}">
        <p14:creationId xmlns:p14="http://schemas.microsoft.com/office/powerpoint/2010/main" val="36468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D0D61F-34B0-499E-AC07-69BB4ACE344B}"/>
              </a:ext>
            </a:extLst>
          </p:cNvPr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82FEF77-51AC-4B08-8452-F1EA9ACDB4D0}"/>
                </a:ext>
              </a:extLst>
            </p:cNvPr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31" name="자유형 4">
                <a:extLst>
                  <a:ext uri="{FF2B5EF4-FFF2-40B4-BE49-F238E27FC236}">
                    <a16:creationId xmlns:a16="http://schemas.microsoft.com/office/drawing/2014/main" id="{AB459714-1263-4A15-B746-A9801DB2B587}"/>
                  </a:ext>
                </a:extLst>
              </p:cNvPr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D3FA8A5-EDF3-4B52-B9E0-3A0A2DBD9F77}"/>
                  </a:ext>
                </a:extLst>
              </p:cNvPr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C81868-E93D-42CB-A9BB-351BE448718D}"/>
                </a:ext>
              </a:extLst>
            </p:cNvPr>
            <p:cNvSpPr txBox="1"/>
            <p:nvPr/>
          </p:nvSpPr>
          <p:spPr>
            <a:xfrm>
              <a:off x="745438" y="221206"/>
              <a:ext cx="1350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및 결과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11433" y="2053183"/>
            <a:ext cx="10167091" cy="4165053"/>
            <a:chOff x="1168452" y="1942346"/>
            <a:chExt cx="10167091" cy="4165053"/>
          </a:xfrm>
        </p:grpSpPr>
        <p:grpSp>
          <p:nvGrpSpPr>
            <p:cNvPr id="2" name="그룹 1"/>
            <p:cNvGrpSpPr/>
            <p:nvPr/>
          </p:nvGrpSpPr>
          <p:grpSpPr>
            <a:xfrm>
              <a:off x="1168452" y="2040948"/>
              <a:ext cx="4110689" cy="3967848"/>
              <a:chOff x="2040292" y="1803373"/>
              <a:chExt cx="3736990" cy="396784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0AD207D-BD8D-4E23-8E2E-7DF9A3199E45}"/>
                  </a:ext>
                </a:extLst>
              </p:cNvPr>
              <p:cNvSpPr txBox="1"/>
              <p:nvPr/>
            </p:nvSpPr>
            <p:spPr>
              <a:xfrm>
                <a:off x="2864522" y="1803373"/>
                <a:ext cx="2328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USER BASED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4098" name="Picture 2" descr="movie Icon에 대한 이미지 검색결과">
                <a:extLst>
                  <a:ext uri="{FF2B5EF4-FFF2-40B4-BE49-F238E27FC236}">
                    <a16:creationId xmlns:a16="http://schemas.microsoft.com/office/drawing/2014/main" id="{AA86908D-231A-4696-9929-25CF63EB5E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2070" y="2302275"/>
                <a:ext cx="973643" cy="847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user Icon에 대한 이미지 검색결과">
                <a:extLst>
                  <a:ext uri="{FF2B5EF4-FFF2-40B4-BE49-F238E27FC236}">
                    <a16:creationId xmlns:a16="http://schemas.microsoft.com/office/drawing/2014/main" id="{3C953833-BF80-4D94-AED2-EACE757644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4533" y="3436561"/>
                <a:ext cx="1181706" cy="1185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user Icon에 대한 이미지 검색결과">
                <a:extLst>
                  <a:ext uri="{FF2B5EF4-FFF2-40B4-BE49-F238E27FC236}">
                    <a16:creationId xmlns:a16="http://schemas.microsoft.com/office/drawing/2014/main" id="{04CBBC51-F8F7-4086-91E2-2C465F405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0802" y="3469277"/>
                <a:ext cx="1116480" cy="1119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2" descr="arrow icon에 대한 이미지 검색결과">
                <a:extLst>
                  <a:ext uri="{FF2B5EF4-FFF2-40B4-BE49-F238E27FC236}">
                    <a16:creationId xmlns:a16="http://schemas.microsoft.com/office/drawing/2014/main" id="{EDCD7923-5A1E-4DF9-9193-CD7046B97B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07" r="9603" b="32921"/>
              <a:stretch/>
            </p:blipFill>
            <p:spPr bwMode="auto">
              <a:xfrm rot="19210990" flipH="1">
                <a:off x="2572267" y="2810479"/>
                <a:ext cx="795261" cy="419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22" descr="arrow icon에 대한 이미지 검색결과">
                <a:extLst>
                  <a:ext uri="{FF2B5EF4-FFF2-40B4-BE49-F238E27FC236}">
                    <a16:creationId xmlns:a16="http://schemas.microsoft.com/office/drawing/2014/main" id="{9572CA04-3F06-40EC-82B8-866F33CC00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07" r="9603" b="32921"/>
              <a:stretch/>
            </p:blipFill>
            <p:spPr bwMode="auto">
              <a:xfrm rot="2389010">
                <a:off x="4538640" y="2781476"/>
                <a:ext cx="832102" cy="438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 descr="arrow icon에 대한 이미지 검색결과">
                <a:extLst>
                  <a:ext uri="{FF2B5EF4-FFF2-40B4-BE49-F238E27FC236}">
                    <a16:creationId xmlns:a16="http://schemas.microsoft.com/office/drawing/2014/main" id="{2BA40F9B-FB9F-4FDC-9B62-403C448E83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17" t="11454" r="24502" b="17073"/>
              <a:stretch/>
            </p:blipFill>
            <p:spPr bwMode="auto">
              <a:xfrm>
                <a:off x="3542070" y="3684351"/>
                <a:ext cx="852901" cy="811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movie Icon에 대한 이미지 검색결과">
                <a:extLst>
                  <a:ext uri="{FF2B5EF4-FFF2-40B4-BE49-F238E27FC236}">
                    <a16:creationId xmlns:a16="http://schemas.microsoft.com/office/drawing/2014/main" id="{3A9DA1E8-86F8-48D8-A93E-0283F1C93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1699" y="4923457"/>
                <a:ext cx="973643" cy="847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2" descr="arrow icon에 대한 이미지 검색결과">
                <a:extLst>
                  <a:ext uri="{FF2B5EF4-FFF2-40B4-BE49-F238E27FC236}">
                    <a16:creationId xmlns:a16="http://schemas.microsoft.com/office/drawing/2014/main" id="{3FA5FBBD-DDE8-436C-B74E-A76B50E7C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07" r="9603" b="32921"/>
              <a:stretch/>
            </p:blipFill>
            <p:spPr bwMode="auto">
              <a:xfrm rot="14084618">
                <a:off x="2531961" y="5021971"/>
                <a:ext cx="797754" cy="417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4F4FDE-6C03-496E-B0FF-461CEBC504D3}"/>
                  </a:ext>
                </a:extLst>
              </p:cNvPr>
              <p:cNvSpPr txBox="1"/>
              <p:nvPr/>
            </p:nvSpPr>
            <p:spPr>
              <a:xfrm>
                <a:off x="3338659" y="3181932"/>
                <a:ext cx="15093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비슷한 영화 시청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D54A67B-950A-4B4A-BAA2-3B047464D2D4}"/>
                  </a:ext>
                </a:extLst>
              </p:cNvPr>
              <p:cNvSpPr txBox="1"/>
              <p:nvPr/>
            </p:nvSpPr>
            <p:spPr>
              <a:xfrm>
                <a:off x="3448523" y="4463017"/>
                <a:ext cx="1116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비슷한 유저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8B7A982-52C4-480F-B6DF-4DFBB090C87C}"/>
                  </a:ext>
                </a:extLst>
              </p:cNvPr>
              <p:cNvSpPr txBox="1"/>
              <p:nvPr/>
            </p:nvSpPr>
            <p:spPr>
              <a:xfrm>
                <a:off x="2040292" y="5072551"/>
                <a:ext cx="11164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영화 추천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6871990" y="2085642"/>
              <a:ext cx="4463553" cy="3878461"/>
              <a:chOff x="6367312" y="1803373"/>
              <a:chExt cx="4057775" cy="352587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4CA067-E3FE-444E-9754-3B26E2AC049A}"/>
                  </a:ext>
                </a:extLst>
              </p:cNvPr>
              <p:cNvSpPr txBox="1"/>
              <p:nvPr/>
            </p:nvSpPr>
            <p:spPr>
              <a:xfrm>
                <a:off x="7354153" y="1803373"/>
                <a:ext cx="2328739" cy="335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ITEM BASED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69" name="Picture 6" descr="user Icon에 대한 이미지 검색결과">
                <a:extLst>
                  <a:ext uri="{FF2B5EF4-FFF2-40B4-BE49-F238E27FC236}">
                    <a16:creationId xmlns:a16="http://schemas.microsoft.com/office/drawing/2014/main" id="{9FB486A0-BAD5-4390-B03F-F696FB6A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7312" y="2293389"/>
                <a:ext cx="1116480" cy="1119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2" descr="arrow icon에 대한 이미지 검색결과">
                <a:extLst>
                  <a:ext uri="{FF2B5EF4-FFF2-40B4-BE49-F238E27FC236}">
                    <a16:creationId xmlns:a16="http://schemas.microsoft.com/office/drawing/2014/main" id="{017A9C6C-EEA3-479F-87E5-4E67CC972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07" r="9603" b="32921"/>
              <a:stretch/>
            </p:blipFill>
            <p:spPr bwMode="auto">
              <a:xfrm rot="575875" flipH="1">
                <a:off x="7708032" y="2634025"/>
                <a:ext cx="832102" cy="438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movie Icon에 대한 이미지 검색결과">
                <a:extLst>
                  <a:ext uri="{FF2B5EF4-FFF2-40B4-BE49-F238E27FC236}">
                    <a16:creationId xmlns:a16="http://schemas.microsoft.com/office/drawing/2014/main" id="{32FE4F69-1C1C-4B66-B945-FB3709A257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25566" y="2494436"/>
                <a:ext cx="973643" cy="847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8" descr="arrow icon에 대한 이미지 검색결과">
                <a:extLst>
                  <a:ext uri="{FF2B5EF4-FFF2-40B4-BE49-F238E27FC236}">
                    <a16:creationId xmlns:a16="http://schemas.microsoft.com/office/drawing/2014/main" id="{08B45CB3-E5D1-405D-9B8B-D884A74300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17" t="11454" r="24502" b="17073"/>
              <a:stretch/>
            </p:blipFill>
            <p:spPr bwMode="auto">
              <a:xfrm rot="5400000">
                <a:off x="8684600" y="3482072"/>
                <a:ext cx="855574" cy="808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movie Icon에 대한 이미지 검색결과">
                <a:extLst>
                  <a:ext uri="{FF2B5EF4-FFF2-40B4-BE49-F238E27FC236}">
                    <a16:creationId xmlns:a16="http://schemas.microsoft.com/office/drawing/2014/main" id="{DF4E0271-03C3-4405-8130-7472D86D37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25566" y="4481483"/>
                <a:ext cx="973643" cy="847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2" descr="arrow icon에 대한 이미지 검색결과">
                <a:extLst>
                  <a:ext uri="{FF2B5EF4-FFF2-40B4-BE49-F238E27FC236}">
                    <a16:creationId xmlns:a16="http://schemas.microsoft.com/office/drawing/2014/main" id="{C983F4B7-BDB4-466E-BB2A-F3DDEFF5E5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07" r="9603" b="32921"/>
              <a:stretch/>
            </p:blipFill>
            <p:spPr bwMode="auto">
              <a:xfrm rot="14567330" flipH="1">
                <a:off x="6810749" y="3877156"/>
                <a:ext cx="1531360" cy="802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1C2E45A-B95A-459A-AF65-35C1EC6BA496}"/>
                  </a:ext>
                </a:extLst>
              </p:cNvPr>
              <p:cNvSpPr txBox="1"/>
              <p:nvPr/>
            </p:nvSpPr>
            <p:spPr>
              <a:xfrm>
                <a:off x="7565843" y="2494435"/>
                <a:ext cx="1116480" cy="27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영화 시청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2680F43-30BB-4DAE-9B4F-B5631B3D68E0}"/>
                  </a:ext>
                </a:extLst>
              </p:cNvPr>
              <p:cNvSpPr txBox="1"/>
              <p:nvPr/>
            </p:nvSpPr>
            <p:spPr>
              <a:xfrm>
                <a:off x="9308607" y="3999810"/>
                <a:ext cx="1116480" cy="27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비슷한 감정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A719057-4831-4D8C-8DE8-F81B80CA3A16}"/>
                  </a:ext>
                </a:extLst>
              </p:cNvPr>
              <p:cNvSpPr txBox="1"/>
              <p:nvPr/>
            </p:nvSpPr>
            <p:spPr>
              <a:xfrm>
                <a:off x="6622917" y="4449998"/>
                <a:ext cx="1116480" cy="27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영화 추천</a:t>
                </a:r>
              </a:p>
            </p:txBody>
          </p:sp>
        </p:grpSp>
        <p:cxnSp>
          <p:nvCxnSpPr>
            <p:cNvPr id="37" name="직선 연결선 36"/>
            <p:cNvCxnSpPr/>
            <p:nvPr/>
          </p:nvCxnSpPr>
          <p:spPr>
            <a:xfrm>
              <a:off x="6075566" y="1942346"/>
              <a:ext cx="0" cy="4165053"/>
            </a:xfrm>
            <a:prstGeom prst="line">
              <a:avLst/>
            </a:prstGeom>
            <a:ln w="57150">
              <a:solidFill>
                <a:srgbClr val="9966FF">
                  <a:alpha val="8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알고리즘 </a:t>
            </a:r>
            <a:r>
              <a:rPr lang="ko-KR" altLang="en-US" sz="1200" dirty="0" smtClean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  <a:endParaRPr lang="ko-KR" altLang="en-US" sz="1200" dirty="0">
              <a:solidFill>
                <a:srgbClr val="92929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55490" y="670155"/>
            <a:ext cx="481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Collaborative Filtering</a:t>
            </a:r>
            <a:endParaRPr lang="ko-KR" altLang="en-US" sz="3200" spc="-150" dirty="0">
              <a:solidFill>
                <a:srgbClr val="4455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4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3" name="그룹 2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5" name="자유형 4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745438" y="221206"/>
              <a:ext cx="1350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및 결과</a:t>
              </a: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921015" y="1566410"/>
            <a:ext cx="63499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User Based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영화를 본 다른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사람들이 많이 본 영화를 추천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Item Based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선택한 영화와 비슷한 감정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스테이트를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가진 영화 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Collaborative Filtering</a:t>
            </a:r>
            <a:endParaRPr lang="ko-KR" altLang="en-US" sz="1200" dirty="0">
              <a:solidFill>
                <a:srgbClr val="92929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알고리즘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868816" y="2863466"/>
            <a:ext cx="8454367" cy="3801799"/>
            <a:chOff x="2023409" y="2817284"/>
            <a:chExt cx="8454367" cy="3801799"/>
          </a:xfrm>
        </p:grpSpPr>
        <p:grpSp>
          <p:nvGrpSpPr>
            <p:cNvPr id="12" name="그룹 11"/>
            <p:cNvGrpSpPr/>
            <p:nvPr/>
          </p:nvGrpSpPr>
          <p:grpSpPr>
            <a:xfrm>
              <a:off x="5407409" y="2978931"/>
              <a:ext cx="5070367" cy="3640152"/>
              <a:chOff x="6117527" y="2414496"/>
              <a:chExt cx="5577404" cy="4004167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7527" y="4585900"/>
                <a:ext cx="5577404" cy="1832763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435931" y="2414496"/>
                <a:ext cx="4226019" cy="2021607"/>
              </a:xfrm>
              <a:prstGeom prst="rect">
                <a:avLst/>
              </a:prstGeom>
            </p:spPr>
          </p:pic>
        </p:grp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569" t="15114" r="2580" b="13741"/>
            <a:stretch/>
          </p:blipFill>
          <p:spPr>
            <a:xfrm>
              <a:off x="2023409" y="2817284"/>
              <a:ext cx="2801443" cy="3755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5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3" name="그룹 2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5" name="자유형 4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745438" y="221206"/>
              <a:ext cx="1350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및 결과</a:t>
              </a: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182175" y="1755228"/>
            <a:ext cx="9827650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정보 통계 분석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User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로그를 기반으로 통계 데이터를 산출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선호 정보를 한눈으로 볼 수 있도록 시각화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7146" y="2367455"/>
            <a:ext cx="7677709" cy="40973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유저의 영화 정보 통계</a:t>
            </a:r>
            <a:endParaRPr lang="ko-KR" altLang="en-US" sz="1200" dirty="0">
              <a:solidFill>
                <a:srgbClr val="92929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5490" y="670155"/>
            <a:ext cx="481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smtClean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정보 통계</a:t>
            </a:r>
            <a:endParaRPr lang="ko-KR" altLang="en-US" sz="3200" spc="-150" dirty="0">
              <a:solidFill>
                <a:srgbClr val="4455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16AD02-FE4E-41FF-982F-BC6AECAA63A9}"/>
              </a:ext>
            </a:extLst>
          </p:cNvPr>
          <p:cNvSpPr/>
          <p:nvPr/>
        </p:nvSpPr>
        <p:spPr>
          <a:xfrm>
            <a:off x="885522" y="0"/>
            <a:ext cx="39656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68040-1A23-4BAD-93A9-464EF2856E75}"/>
              </a:ext>
            </a:extLst>
          </p:cNvPr>
          <p:cNvSpPr txBox="1"/>
          <p:nvPr/>
        </p:nvSpPr>
        <p:spPr>
          <a:xfrm>
            <a:off x="1183908" y="2223437"/>
            <a:ext cx="24612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Part 5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AA3F65-1DC1-4930-AAD8-5A44ECD150A8}"/>
              </a:ext>
            </a:extLst>
          </p:cNvPr>
          <p:cNvCxnSpPr>
            <a:cxnSpLocks/>
          </p:cNvCxnSpPr>
          <p:nvPr/>
        </p:nvCxnSpPr>
        <p:spPr>
          <a:xfrm flipV="1">
            <a:off x="1183909" y="3430720"/>
            <a:ext cx="3330339" cy="899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458AF8-78CF-4E68-BDA8-6F254FE080D5}"/>
              </a:ext>
            </a:extLst>
          </p:cNvPr>
          <p:cNvSpPr txBox="1"/>
          <p:nvPr/>
        </p:nvSpPr>
        <p:spPr>
          <a:xfrm>
            <a:off x="1280887" y="3539005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플랫폼 결과</a:t>
            </a:r>
            <a:endParaRPr lang="ko-KR" altLang="en-US" sz="24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7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098518" y="2512217"/>
            <a:ext cx="28074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H. A. N. D: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9966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140" y="95672"/>
            <a:ext cx="1632341" cy="3016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98518" y="3357923"/>
            <a:ext cx="9994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armony between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nalog sentiment </a:t>
            </a:r>
            <a:r>
              <a:rPr lang="en-US" altLang="ko-KR" sz="28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en-US" altLang="ko-KR" sz="28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igital Technology</a:t>
            </a:r>
            <a:endParaRPr lang="ko-KR" altLang="en-US" sz="28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r>
              <a:rPr lang="ko-KR" altLang="en-US" sz="1200" dirty="0" smtClean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배경</a:t>
            </a:r>
            <a:endParaRPr lang="ko-KR" altLang="en-US" sz="1200" dirty="0">
              <a:solidFill>
                <a:srgbClr val="92929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smtClean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소개</a:t>
            </a:r>
            <a:endParaRPr lang="ko-KR" altLang="en-US" sz="3200" spc="-150" dirty="0">
              <a:solidFill>
                <a:srgbClr val="4455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3033" y="4617338"/>
            <a:ext cx="5985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33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아날로그 감성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6666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기술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조화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31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80197AC-FDF5-45BA-8940-E05BE88CE384}"/>
              </a:ext>
            </a:extLst>
          </p:cNvPr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800E487-3F59-4517-B10A-4B0E00EE202D}"/>
                </a:ext>
              </a:extLst>
            </p:cNvPr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5" name="자유형 36">
                <a:extLst>
                  <a:ext uri="{FF2B5EF4-FFF2-40B4-BE49-F238E27FC236}">
                    <a16:creationId xmlns:a16="http://schemas.microsoft.com/office/drawing/2014/main" id="{82363CA1-42DF-4A5F-BF06-10CD4CD8CFDA}"/>
                  </a:ext>
                </a:extLst>
              </p:cNvPr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9180D61-9BC5-4C3A-92D0-F0C7BC5BF184}"/>
                  </a:ext>
                </a:extLst>
              </p:cNvPr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C4D5F7-96AB-4EBE-BDE8-3B7A644D8A2E}"/>
                </a:ext>
              </a:extLst>
            </p:cNvPr>
            <p:cNvSpPr txBox="1"/>
            <p:nvPr/>
          </p:nvSpPr>
          <p:spPr>
            <a:xfrm>
              <a:off x="879288" y="22120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플랫폼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107532" y="670155"/>
            <a:ext cx="3976937" cy="932113"/>
            <a:chOff x="3873069" y="670155"/>
            <a:chExt cx="3976937" cy="932113"/>
          </a:xfrm>
        </p:grpSpPr>
        <p:sp>
          <p:nvSpPr>
            <p:cNvPr id="7" name="TextBox 6"/>
            <p:cNvSpPr txBox="1"/>
            <p:nvPr/>
          </p:nvSpPr>
          <p:spPr>
            <a:xfrm>
              <a:off x="3873069" y="670155"/>
              <a:ext cx="397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 smtClean="0">
                  <a:solidFill>
                    <a:srgbClr val="4455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</a:t>
              </a:r>
              <a:r>
                <a:rPr lang="ko-KR" altLang="en-US" sz="3200" spc="-150" dirty="0" smtClean="0">
                  <a:solidFill>
                    <a:srgbClr val="4455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플랫폼 아키텍처</a:t>
              </a:r>
              <a:endParaRPr lang="ko-KR" altLang="en-US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0670" y="1325269"/>
              <a:ext cx="31817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소통 구조</a:t>
              </a:r>
              <a:endParaRPr lang="ko-KR" altLang="en-US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B10BB8-E1BE-435C-B30E-62A7739957E4}"/>
              </a:ext>
            </a:extLst>
          </p:cNvPr>
          <p:cNvGrpSpPr/>
          <p:nvPr/>
        </p:nvGrpSpPr>
        <p:grpSpPr>
          <a:xfrm flipH="1">
            <a:off x="8546718" y="3239227"/>
            <a:ext cx="2373163" cy="1199775"/>
            <a:chOff x="953512" y="1403915"/>
            <a:chExt cx="2610479" cy="1319752"/>
          </a:xfrm>
        </p:grpSpPr>
        <p:pic>
          <p:nvPicPr>
            <p:cNvPr id="43" name="Picture 8" descr="analysis icon에 대한 이미지 검색결과">
              <a:extLst>
                <a:ext uri="{FF2B5EF4-FFF2-40B4-BE49-F238E27FC236}">
                  <a16:creationId xmlns:a16="http://schemas.microsoft.com/office/drawing/2014/main" id="{60C04259-4233-4D6B-A7EC-3A5C5137D7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1" t="17096" r="14727" b="19949"/>
            <a:stretch/>
          </p:blipFill>
          <p:spPr bwMode="auto">
            <a:xfrm>
              <a:off x="2226950" y="1403915"/>
              <a:ext cx="1337041" cy="1319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analysis icon에 대한 이미지 검색결과">
              <a:extLst>
                <a:ext uri="{FF2B5EF4-FFF2-40B4-BE49-F238E27FC236}">
                  <a16:creationId xmlns:a16="http://schemas.microsoft.com/office/drawing/2014/main" id="{C26DB4D6-72B6-4529-9240-8CC34FBD5F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1" t="20345" r="19221" b="26460"/>
            <a:stretch/>
          </p:blipFill>
          <p:spPr bwMode="auto">
            <a:xfrm>
              <a:off x="953512" y="1493715"/>
              <a:ext cx="1236449" cy="115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4" descr="django rest icon에 대한 이미지 검색결과">
            <a:extLst>
              <a:ext uri="{FF2B5EF4-FFF2-40B4-BE49-F238E27FC236}">
                <a16:creationId xmlns:a16="http://schemas.microsoft.com/office/drawing/2014/main" id="{F2C95A23-C056-464C-8BF6-0520D8BC1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9" t="21818" r="6857" b="59315"/>
          <a:stretch/>
        </p:blipFill>
        <p:spPr bwMode="auto">
          <a:xfrm>
            <a:off x="3689234" y="2654532"/>
            <a:ext cx="2105820" cy="92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django rest icon에 대한 이미지 검색결과">
            <a:extLst>
              <a:ext uri="{FF2B5EF4-FFF2-40B4-BE49-F238E27FC236}">
                <a16:creationId xmlns:a16="http://schemas.microsoft.com/office/drawing/2014/main" id="{6F25AFBF-2AC0-4408-8BF1-7BE3ECC35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1" t="62792" r="34454" b="18040"/>
          <a:stretch/>
        </p:blipFill>
        <p:spPr bwMode="auto">
          <a:xfrm>
            <a:off x="6541125" y="5422840"/>
            <a:ext cx="1544952" cy="71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django rest icon에 대한 이미지 검색결과">
            <a:extLst>
              <a:ext uri="{FF2B5EF4-FFF2-40B4-BE49-F238E27FC236}">
                <a16:creationId xmlns:a16="http://schemas.microsoft.com/office/drawing/2014/main" id="{0AE4E108-BD6B-4340-9F6D-D134D3D18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0" t="19774" r="53248" b="58278"/>
          <a:stretch/>
        </p:blipFill>
        <p:spPr bwMode="auto">
          <a:xfrm>
            <a:off x="6652279" y="3567496"/>
            <a:ext cx="1547425" cy="99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redux icon에 대한 이미지 검색결과">
            <a:extLst>
              <a:ext uri="{FF2B5EF4-FFF2-40B4-BE49-F238E27FC236}">
                <a16:creationId xmlns:a16="http://schemas.microsoft.com/office/drawing/2014/main" id="{A5BDFF35-AD09-45FD-A019-2559E773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28" y="2622366"/>
            <a:ext cx="2439229" cy="100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EF2E46-A3AC-4710-BE2F-381483C08D5D}"/>
              </a:ext>
            </a:extLst>
          </p:cNvPr>
          <p:cNvSpPr txBox="1"/>
          <p:nvPr/>
        </p:nvSpPr>
        <p:spPr>
          <a:xfrm flipH="1">
            <a:off x="9000627" y="2824167"/>
            <a:ext cx="1681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latin typeface="Aharoni" panose="02010803020104030203" pitchFamily="2" charset="-79"/>
                <a:ea typeface="나눔스퀘어 Bold" panose="020B0600000101010101" pitchFamily="50" charset="-127"/>
                <a:cs typeface="Aharoni" panose="02010803020104030203" pitchFamily="2" charset="-79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</a:rPr>
              <a:t>데이터 분석</a:t>
            </a:r>
          </a:p>
        </p:txBody>
      </p:sp>
      <p:pic>
        <p:nvPicPr>
          <p:cNvPr id="16" name="Picture 18" descr="sqlite icon에 대한 이미지 검색결과">
            <a:extLst>
              <a:ext uri="{FF2B5EF4-FFF2-40B4-BE49-F238E27FC236}">
                <a16:creationId xmlns:a16="http://schemas.microsoft.com/office/drawing/2014/main" id="{C43C9669-E40F-4356-9E65-A9BA1C91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853" y="5175203"/>
            <a:ext cx="1142860" cy="11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5F9835-ABE1-477B-B891-CF4691D9872C}"/>
              </a:ext>
            </a:extLst>
          </p:cNvPr>
          <p:cNvGrpSpPr/>
          <p:nvPr/>
        </p:nvGrpSpPr>
        <p:grpSpPr>
          <a:xfrm flipH="1">
            <a:off x="2668898" y="4200033"/>
            <a:ext cx="2730104" cy="2026336"/>
            <a:chOff x="8137874" y="3235920"/>
            <a:chExt cx="3799773" cy="264779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022BDA5-87EE-4B0D-89FD-D3EE43173D47}"/>
                </a:ext>
              </a:extLst>
            </p:cNvPr>
            <p:cNvSpPr/>
            <p:nvPr/>
          </p:nvSpPr>
          <p:spPr>
            <a:xfrm>
              <a:off x="9788137" y="3235920"/>
              <a:ext cx="742227" cy="742227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15A88C0-2BDF-4E4B-BA3B-D08D4E220B03}"/>
                </a:ext>
              </a:extLst>
            </p:cNvPr>
            <p:cNvSpPr/>
            <p:nvPr/>
          </p:nvSpPr>
          <p:spPr>
            <a:xfrm>
              <a:off x="8957002" y="4159734"/>
              <a:ext cx="742227" cy="742227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F40C229-974F-4117-9E66-21528B7AE589}"/>
                </a:ext>
              </a:extLst>
            </p:cNvPr>
            <p:cNvSpPr/>
            <p:nvPr/>
          </p:nvSpPr>
          <p:spPr>
            <a:xfrm>
              <a:off x="10530364" y="4206553"/>
              <a:ext cx="742227" cy="74222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6FC2DFF-0A5B-47E5-9525-FB4785601F3B}"/>
                </a:ext>
              </a:extLst>
            </p:cNvPr>
            <p:cNvSpPr/>
            <p:nvPr/>
          </p:nvSpPr>
          <p:spPr>
            <a:xfrm>
              <a:off x="8137874" y="5117018"/>
              <a:ext cx="742227" cy="742227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5747DC2-5F98-48FA-8F48-D9252B1AC28D}"/>
                </a:ext>
              </a:extLst>
            </p:cNvPr>
            <p:cNvSpPr/>
            <p:nvPr/>
          </p:nvSpPr>
          <p:spPr>
            <a:xfrm>
              <a:off x="9511429" y="5141487"/>
              <a:ext cx="742227" cy="742227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EEA072D-1842-4289-BD04-244F3C7BEF7B}"/>
                </a:ext>
              </a:extLst>
            </p:cNvPr>
            <p:cNvCxnSpPr>
              <a:stCxn id="32" idx="3"/>
              <a:endCxn id="33" idx="7"/>
            </p:cNvCxnSpPr>
            <p:nvPr/>
          </p:nvCxnSpPr>
          <p:spPr>
            <a:xfrm flipH="1">
              <a:off x="9590532" y="3869450"/>
              <a:ext cx="306302" cy="3989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162A3D0-D671-47E7-8C11-D6A7B2F1CDDB}"/>
                </a:ext>
              </a:extLst>
            </p:cNvPr>
            <p:cNvCxnSpPr/>
            <p:nvPr/>
          </p:nvCxnSpPr>
          <p:spPr>
            <a:xfrm flipH="1">
              <a:off x="8773956" y="4809999"/>
              <a:ext cx="306302" cy="3989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E76924A-CB72-4CEE-BB98-DA80154E101D}"/>
                </a:ext>
              </a:extLst>
            </p:cNvPr>
            <p:cNvCxnSpPr>
              <a:cxnSpLocks/>
              <a:stCxn id="33" idx="5"/>
              <a:endCxn id="36" idx="0"/>
            </p:cNvCxnSpPr>
            <p:nvPr/>
          </p:nvCxnSpPr>
          <p:spPr>
            <a:xfrm>
              <a:off x="9590532" y="4793264"/>
              <a:ext cx="292011" cy="348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E5CDCF8-5FFD-4043-974F-7955B2C9C164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10421667" y="3869450"/>
              <a:ext cx="296609" cy="382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63A223F-5FB4-49E6-B3A7-A3185B32804F}"/>
                </a:ext>
              </a:extLst>
            </p:cNvPr>
            <p:cNvCxnSpPr>
              <a:cxnSpLocks/>
            </p:cNvCxnSpPr>
            <p:nvPr/>
          </p:nvCxnSpPr>
          <p:spPr>
            <a:xfrm>
              <a:off x="11126187" y="4849510"/>
              <a:ext cx="233112" cy="325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1282707-4607-4C3C-A27F-936C9B3CDD60}"/>
                </a:ext>
              </a:extLst>
            </p:cNvPr>
            <p:cNvSpPr/>
            <p:nvPr/>
          </p:nvSpPr>
          <p:spPr>
            <a:xfrm>
              <a:off x="11195420" y="5120897"/>
              <a:ext cx="742227" cy="742227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900A8C-D7C8-46BD-9A56-8D6EC2161D3A}"/>
              </a:ext>
            </a:extLst>
          </p:cNvPr>
          <p:cNvSpPr txBox="1"/>
          <p:nvPr/>
        </p:nvSpPr>
        <p:spPr>
          <a:xfrm flipH="1">
            <a:off x="1455102" y="4954580"/>
            <a:ext cx="1717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defRPr>
            </a:lvl1pPr>
          </a:lstStyle>
          <a:p>
            <a:r>
              <a:rPr lang="en-US" altLang="ko-KR" sz="2000" dirty="0"/>
              <a:t>View Component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57E44-D7E0-4857-96AC-4CE206BE7527}"/>
              </a:ext>
            </a:extLst>
          </p:cNvPr>
          <p:cNvSpPr txBox="1"/>
          <p:nvPr/>
        </p:nvSpPr>
        <p:spPr>
          <a:xfrm rot="2333711" flipH="1">
            <a:off x="6231123" y="3116570"/>
            <a:ext cx="62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API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pic>
        <p:nvPicPr>
          <p:cNvPr id="20" name="Picture 22" descr="arrow icon에 대한 이미지 검색결과">
            <a:extLst>
              <a:ext uri="{FF2B5EF4-FFF2-40B4-BE49-F238E27FC236}">
                <a16:creationId xmlns:a16="http://schemas.microsoft.com/office/drawing/2014/main" id="{794C5435-C3B0-4EF9-B78A-66C00D757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9603" b="32921"/>
          <a:stretch/>
        </p:blipFill>
        <p:spPr bwMode="auto">
          <a:xfrm rot="4992594" flipH="1">
            <a:off x="2533677" y="3951949"/>
            <a:ext cx="1401935" cy="73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6" descr="kofic에 대한 이미지 검색결과">
            <a:extLst>
              <a:ext uri="{FF2B5EF4-FFF2-40B4-BE49-F238E27FC236}">
                <a16:creationId xmlns:a16="http://schemas.microsoft.com/office/drawing/2014/main" id="{EB723006-7907-47AE-9F82-06445E9B5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21" y="1881676"/>
            <a:ext cx="909605" cy="53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8" descr="kmdb에 대한 이미지 검색결과">
            <a:extLst>
              <a:ext uri="{FF2B5EF4-FFF2-40B4-BE49-F238E27FC236}">
                <a16:creationId xmlns:a16="http://schemas.microsoft.com/office/drawing/2014/main" id="{4AA91EB2-ABFD-416F-A49F-918FE9A7C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119" y="1670271"/>
            <a:ext cx="1396779" cy="92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rrow icon에 대한 이미지 검색결과">
            <a:extLst>
              <a:ext uri="{FF2B5EF4-FFF2-40B4-BE49-F238E27FC236}">
                <a16:creationId xmlns:a16="http://schemas.microsoft.com/office/drawing/2014/main" id="{966E2CB2-F9CF-4055-9BD7-9808D36E0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9603" b="32921"/>
          <a:stretch/>
        </p:blipFill>
        <p:spPr bwMode="auto">
          <a:xfrm rot="15723274" flipH="1">
            <a:off x="1860123" y="3852496"/>
            <a:ext cx="1401935" cy="73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arrow icon에 대한 이미지 검색결과">
            <a:extLst>
              <a:ext uri="{FF2B5EF4-FFF2-40B4-BE49-F238E27FC236}">
                <a16:creationId xmlns:a16="http://schemas.microsoft.com/office/drawing/2014/main" id="{CC802A89-D5C3-40EC-B741-794DB43A9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9603" b="32921"/>
          <a:stretch/>
        </p:blipFill>
        <p:spPr bwMode="auto">
          <a:xfrm rot="15958639">
            <a:off x="2368615" y="2506723"/>
            <a:ext cx="507468" cy="2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arrow icon에 대한 이미지 검색결과">
            <a:extLst>
              <a:ext uri="{FF2B5EF4-FFF2-40B4-BE49-F238E27FC236}">
                <a16:creationId xmlns:a16="http://schemas.microsoft.com/office/drawing/2014/main" id="{65063027-A695-4F27-9047-3081AAC14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9603" b="32921"/>
          <a:stretch/>
        </p:blipFill>
        <p:spPr bwMode="auto">
          <a:xfrm rot="12238194">
            <a:off x="5709570" y="3512675"/>
            <a:ext cx="856455" cy="4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arrow icon에 대한 이미지 검색결과">
            <a:extLst>
              <a:ext uri="{FF2B5EF4-FFF2-40B4-BE49-F238E27FC236}">
                <a16:creationId xmlns:a16="http://schemas.microsoft.com/office/drawing/2014/main" id="{8E768891-5B5A-44F0-8118-4B651FB11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9603" b="32921"/>
          <a:stretch/>
        </p:blipFill>
        <p:spPr bwMode="auto">
          <a:xfrm rot="1495091">
            <a:off x="5839167" y="3118116"/>
            <a:ext cx="856455" cy="4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arrow icon에 대한 이미지 검색결과">
            <a:extLst>
              <a:ext uri="{FF2B5EF4-FFF2-40B4-BE49-F238E27FC236}">
                <a16:creationId xmlns:a16="http://schemas.microsoft.com/office/drawing/2014/main" id="{D63FC9DD-1EAD-4AE2-A0B4-9104123E2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9603" b="32921"/>
          <a:stretch/>
        </p:blipFill>
        <p:spPr bwMode="auto">
          <a:xfrm rot="15251431">
            <a:off x="6609224" y="4786827"/>
            <a:ext cx="856455" cy="4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arrow icon에 대한 이미지 검색결과">
            <a:extLst>
              <a:ext uri="{FF2B5EF4-FFF2-40B4-BE49-F238E27FC236}">
                <a16:creationId xmlns:a16="http://schemas.microsoft.com/office/drawing/2014/main" id="{83D91D34-F556-49B9-9E90-A3E220585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9603" b="32921"/>
          <a:stretch/>
        </p:blipFill>
        <p:spPr bwMode="auto">
          <a:xfrm rot="4594268">
            <a:off x="7038595" y="4682722"/>
            <a:ext cx="856455" cy="4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arrow icon에 대한 이미지 검색결과">
            <a:extLst>
              <a:ext uri="{FF2B5EF4-FFF2-40B4-BE49-F238E27FC236}">
                <a16:creationId xmlns:a16="http://schemas.microsoft.com/office/drawing/2014/main" id="{909749F3-DB1B-4D51-82DF-D6DCDBB60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9603" b="32921"/>
          <a:stretch/>
        </p:blipFill>
        <p:spPr bwMode="auto">
          <a:xfrm rot="9879282">
            <a:off x="8243999" y="5738982"/>
            <a:ext cx="856455" cy="4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arrow icon에 대한 이미지 검색결과">
            <a:extLst>
              <a:ext uri="{FF2B5EF4-FFF2-40B4-BE49-F238E27FC236}">
                <a16:creationId xmlns:a16="http://schemas.microsoft.com/office/drawing/2014/main" id="{41E854CF-50A2-4D5B-BAFD-6917C7BB7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9603" b="32921"/>
          <a:stretch/>
        </p:blipFill>
        <p:spPr bwMode="auto">
          <a:xfrm rot="20822119">
            <a:off x="8154026" y="5338888"/>
            <a:ext cx="856455" cy="4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2" descr="arrow icon에 대한 이미지 검색결과">
            <a:extLst>
              <a:ext uri="{FF2B5EF4-FFF2-40B4-BE49-F238E27FC236}">
                <a16:creationId xmlns:a16="http://schemas.microsoft.com/office/drawing/2014/main" id="{062526FF-E605-401D-9DCA-8D3384E8B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9603" b="32921"/>
          <a:stretch/>
        </p:blipFill>
        <p:spPr bwMode="auto">
          <a:xfrm rot="6099632" flipH="1">
            <a:off x="9447243" y="4579347"/>
            <a:ext cx="856455" cy="4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00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69313" y="2068764"/>
            <a:ext cx="4265918" cy="1480106"/>
            <a:chOff x="1608409" y="2190985"/>
            <a:chExt cx="4265918" cy="1480106"/>
          </a:xfrm>
        </p:grpSpPr>
        <p:grpSp>
          <p:nvGrpSpPr>
            <p:cNvPr id="5" name="그룹 4"/>
            <p:cNvGrpSpPr/>
            <p:nvPr/>
          </p:nvGrpSpPr>
          <p:grpSpPr>
            <a:xfrm>
              <a:off x="3385833" y="2190985"/>
              <a:ext cx="2488494" cy="1480106"/>
              <a:chOff x="3397543" y="1990930"/>
              <a:chExt cx="2488494" cy="1480106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3421480" y="1990930"/>
                <a:ext cx="20839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DATA TABLE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397543" y="2393818"/>
                <a:ext cx="248849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929292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Movie Information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929292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Movie Emotion Score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929292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User Input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929292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User Information</a:t>
                </a:r>
                <a:endParaRPr lang="ko-KR" altLang="en-US" sz="16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3074" name="Picture 2" descr="data table icon에 대한 이미지 검색결과">
              <a:extLst>
                <a:ext uri="{FF2B5EF4-FFF2-40B4-BE49-F238E27FC236}">
                  <a16:creationId xmlns:a16="http://schemas.microsoft.com/office/drawing/2014/main" id="{11E8F931-8F37-4160-9C79-0435263F4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6" t="9023" r="53755" b="9778"/>
            <a:stretch/>
          </p:blipFill>
          <p:spPr bwMode="auto">
            <a:xfrm>
              <a:off x="1608409" y="2219929"/>
              <a:ext cx="1458637" cy="1417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967854" y="4410408"/>
            <a:ext cx="3637706" cy="1575188"/>
            <a:chOff x="1506950" y="4046250"/>
            <a:chExt cx="3637706" cy="1575188"/>
          </a:xfrm>
        </p:grpSpPr>
        <p:grpSp>
          <p:nvGrpSpPr>
            <p:cNvPr id="6" name="그룹 5"/>
            <p:cNvGrpSpPr/>
            <p:nvPr/>
          </p:nvGrpSpPr>
          <p:grpSpPr>
            <a:xfrm>
              <a:off x="3385833" y="4538412"/>
              <a:ext cx="1758823" cy="771183"/>
              <a:chOff x="3441102" y="4137761"/>
              <a:chExt cx="2839836" cy="77118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441102" y="4137761"/>
                <a:ext cx="16318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000" b="1">
                    <a:solidFill>
                      <a:srgbClr val="939BA5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Admin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471417" y="4570390"/>
                <a:ext cx="28095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1450" indent="-171450">
                  <a:buFont typeface="Arial" panose="020B0604020202020204" pitchFamily="34" charset="0"/>
                  <a:buChar char="•"/>
                  <a:defRPr sz="1600">
                    <a:solidFill>
                      <a:srgbClr val="92929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Django Admin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3078" name="Picture 6" descr="admin icon에 대한 이미지 검색결과">
              <a:extLst>
                <a:ext uri="{FF2B5EF4-FFF2-40B4-BE49-F238E27FC236}">
                  <a16:creationId xmlns:a16="http://schemas.microsoft.com/office/drawing/2014/main" id="{8182702A-75D0-4D86-ABF9-34656F3C02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50"/>
            <a:stretch/>
          </p:blipFill>
          <p:spPr bwMode="auto">
            <a:xfrm>
              <a:off x="1506950" y="4046250"/>
              <a:ext cx="1657428" cy="1575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5946842" y="1962842"/>
            <a:ext cx="5277305" cy="2187411"/>
            <a:chOff x="6565420" y="2084152"/>
            <a:chExt cx="5277305" cy="2187411"/>
          </a:xfrm>
        </p:grpSpPr>
        <p:grpSp>
          <p:nvGrpSpPr>
            <p:cNvPr id="3" name="그룹 2"/>
            <p:cNvGrpSpPr/>
            <p:nvPr/>
          </p:nvGrpSpPr>
          <p:grpSpPr>
            <a:xfrm>
              <a:off x="8286204" y="2084152"/>
              <a:ext cx="3556521" cy="2187411"/>
              <a:chOff x="8256724" y="1990930"/>
              <a:chExt cx="5207102" cy="2187411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274720" y="1990930"/>
                <a:ext cx="16318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000" b="1">
                    <a:solidFill>
                      <a:srgbClr val="939BA5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API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256724" y="2362459"/>
                <a:ext cx="520710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1450" indent="-171450">
                  <a:buFont typeface="Arial" panose="020B0604020202020204" pitchFamily="34" charset="0"/>
                  <a:buChar char="•"/>
                  <a:defRPr sz="1600">
                    <a:solidFill>
                      <a:srgbClr val="92929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Account</a:t>
                </a:r>
              </a:p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User Based Collaborative Filtering </a:t>
                </a:r>
              </a:p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Item Based Collaborative Filtering </a:t>
                </a:r>
              </a:p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Emotion Result</a:t>
                </a:r>
              </a:p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Movie Information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3076" name="Picture 4" descr="API icon에 대한 이미지 검색결과">
              <a:extLst>
                <a:ext uri="{FF2B5EF4-FFF2-40B4-BE49-F238E27FC236}">
                  <a16:creationId xmlns:a16="http://schemas.microsoft.com/office/drawing/2014/main" id="{CE297EB3-6CB8-4636-B833-90CF92945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420" y="2259380"/>
              <a:ext cx="1344513" cy="134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5909550" y="4570438"/>
            <a:ext cx="4814278" cy="1478863"/>
            <a:chOff x="6528128" y="4198789"/>
            <a:chExt cx="4814278" cy="1478863"/>
          </a:xfrm>
        </p:grpSpPr>
        <p:grpSp>
          <p:nvGrpSpPr>
            <p:cNvPr id="2" name="그룹 1"/>
            <p:cNvGrpSpPr/>
            <p:nvPr/>
          </p:nvGrpSpPr>
          <p:grpSpPr>
            <a:xfrm>
              <a:off x="8333143" y="4298166"/>
              <a:ext cx="3009263" cy="1251675"/>
              <a:chOff x="8230178" y="4137761"/>
              <a:chExt cx="4005329" cy="1251675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8230178" y="4137761"/>
                <a:ext cx="23184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000" b="1">
                    <a:solidFill>
                      <a:srgbClr val="939BA5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Algorithms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307493" y="4558439"/>
                <a:ext cx="39280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1450" indent="-171450">
                  <a:buFont typeface="Arial" panose="020B0604020202020204" pitchFamily="34" charset="0"/>
                  <a:buChar char="•"/>
                  <a:defRPr sz="1600">
                    <a:solidFill>
                      <a:srgbClr val="92929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Collaborative Filtering</a:t>
                </a:r>
                <a:b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User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Information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Based</a:t>
                </a:r>
                <a:b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Item Emotion Based</a:t>
                </a:r>
              </a:p>
            </p:txBody>
          </p:sp>
        </p:grpSp>
        <p:pic>
          <p:nvPicPr>
            <p:cNvPr id="3082" name="Picture 10" descr="Algorithm icon에 대한 이미지 검색결과">
              <a:extLst>
                <a:ext uri="{FF2B5EF4-FFF2-40B4-BE49-F238E27FC236}">
                  <a16:creationId xmlns:a16="http://schemas.microsoft.com/office/drawing/2014/main" id="{5BB445BC-7594-4911-AC43-5EB40899B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128" y="4198789"/>
              <a:ext cx="1478863" cy="1478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80197AC-FDF5-45BA-8940-E05BE88CE384}"/>
              </a:ext>
            </a:extLst>
          </p:cNvPr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800E487-3F59-4517-B10A-4B0E00EE202D}"/>
                </a:ext>
              </a:extLst>
            </p:cNvPr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69" name="자유형 36">
                <a:extLst>
                  <a:ext uri="{FF2B5EF4-FFF2-40B4-BE49-F238E27FC236}">
                    <a16:creationId xmlns:a16="http://schemas.microsoft.com/office/drawing/2014/main" id="{82363CA1-42DF-4A5F-BF06-10CD4CD8CFDA}"/>
                  </a:ext>
                </a:extLst>
              </p:cNvPr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9180D61-9BC5-4C3A-92D0-F0C7BC5BF184}"/>
                  </a:ext>
                </a:extLst>
              </p:cNvPr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2C4D5F7-96AB-4EBE-BDE8-3B7A644D8A2E}"/>
                </a:ext>
              </a:extLst>
            </p:cNvPr>
            <p:cNvSpPr txBox="1"/>
            <p:nvPr/>
          </p:nvSpPr>
          <p:spPr>
            <a:xfrm>
              <a:off x="879288" y="22120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플랫폼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107532" y="670155"/>
            <a:ext cx="3976937" cy="932113"/>
            <a:chOff x="3873069" y="670155"/>
            <a:chExt cx="3976937" cy="932113"/>
          </a:xfrm>
        </p:grpSpPr>
        <p:sp>
          <p:nvSpPr>
            <p:cNvPr id="72" name="TextBox 71"/>
            <p:cNvSpPr txBox="1"/>
            <p:nvPr/>
          </p:nvSpPr>
          <p:spPr>
            <a:xfrm>
              <a:off x="3873069" y="670155"/>
              <a:ext cx="397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 smtClean="0">
                  <a:solidFill>
                    <a:srgbClr val="4455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Back-End </a:t>
              </a:r>
              <a:r>
                <a:rPr lang="ko-KR" altLang="en-US" sz="3200" spc="-150" dirty="0" smtClean="0">
                  <a:solidFill>
                    <a:srgbClr val="4455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요약</a:t>
              </a:r>
              <a:endParaRPr lang="ko-KR" altLang="en-US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270670" y="1325269"/>
              <a:ext cx="31817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Back-End</a:t>
              </a:r>
              <a:r>
                <a:rPr lang="ko-KR" altLang="en-US" sz="1200" dirty="0" smtClean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구조</a:t>
              </a:r>
              <a:endParaRPr lang="ko-KR" altLang="en-US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99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B80197AC-FDF5-45BA-8940-E05BE88CE384}"/>
              </a:ext>
            </a:extLst>
          </p:cNvPr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800E487-3F59-4517-B10A-4B0E00EE202D}"/>
                </a:ext>
              </a:extLst>
            </p:cNvPr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69" name="자유형 36">
                <a:extLst>
                  <a:ext uri="{FF2B5EF4-FFF2-40B4-BE49-F238E27FC236}">
                    <a16:creationId xmlns:a16="http://schemas.microsoft.com/office/drawing/2014/main" id="{82363CA1-42DF-4A5F-BF06-10CD4CD8CFDA}"/>
                  </a:ext>
                </a:extLst>
              </p:cNvPr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9180D61-9BC5-4C3A-92D0-F0C7BC5BF184}"/>
                  </a:ext>
                </a:extLst>
              </p:cNvPr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2C4D5F7-96AB-4EBE-BDE8-3B7A644D8A2E}"/>
                </a:ext>
              </a:extLst>
            </p:cNvPr>
            <p:cNvSpPr txBox="1"/>
            <p:nvPr/>
          </p:nvSpPr>
          <p:spPr>
            <a:xfrm>
              <a:off x="879288" y="22120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플랫폼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웹 페이지 구조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</a:t>
            </a:r>
            <a:r>
              <a:rPr lang="ko-KR" altLang="en-US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2481946" y="2443598"/>
            <a:ext cx="735055" cy="57487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홈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3866063" y="1791858"/>
            <a:ext cx="1432417" cy="57487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영화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9065" y="1984436"/>
            <a:ext cx="1183816" cy="1526010"/>
            <a:chOff x="3889355" y="1715264"/>
            <a:chExt cx="1575660" cy="152601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1" name="모서리가 둥근 직사각형 70"/>
            <p:cNvSpPr/>
            <p:nvPr/>
          </p:nvSpPr>
          <p:spPr>
            <a:xfrm>
              <a:off x="3889356" y="1715264"/>
              <a:ext cx="1575659" cy="5748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3889355" y="2666400"/>
              <a:ext cx="1575659" cy="5748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 가입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1832880" y="2271873"/>
            <a:ext cx="649066" cy="951136"/>
            <a:chOff x="1832880" y="2622855"/>
            <a:chExt cx="649066" cy="951136"/>
          </a:xfrm>
        </p:grpSpPr>
        <p:cxnSp>
          <p:nvCxnSpPr>
            <p:cNvPr id="25" name="꺾인 연결선 24"/>
            <p:cNvCxnSpPr>
              <a:stCxn id="71" idx="3"/>
              <a:endCxn id="74" idx="1"/>
            </p:cNvCxnSpPr>
            <p:nvPr/>
          </p:nvCxnSpPr>
          <p:spPr>
            <a:xfrm>
              <a:off x="1832881" y="2622855"/>
              <a:ext cx="649065" cy="459162"/>
            </a:xfrm>
            <a:prstGeom prst="bentConnector3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98"/>
            <p:cNvCxnSpPr>
              <a:stCxn id="80" idx="3"/>
              <a:endCxn id="74" idx="1"/>
            </p:cNvCxnSpPr>
            <p:nvPr/>
          </p:nvCxnSpPr>
          <p:spPr>
            <a:xfrm flipV="1">
              <a:off x="1832880" y="3082017"/>
              <a:ext cx="649066" cy="491974"/>
            </a:xfrm>
            <a:prstGeom prst="bentConnector3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/>
          <p:cNvGrpSpPr/>
          <p:nvPr/>
        </p:nvGrpSpPr>
        <p:grpSpPr>
          <a:xfrm>
            <a:off x="5298482" y="3670170"/>
            <a:ext cx="4162966" cy="2728618"/>
            <a:chOff x="5298482" y="3670170"/>
            <a:chExt cx="4162966" cy="2728618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5947550" y="4383654"/>
              <a:ext cx="1432417" cy="611758"/>
            </a:xfrm>
            <a:prstGeom prst="round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추천 정보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3" name="꺾인 연결선 122"/>
            <p:cNvCxnSpPr>
              <a:stCxn id="78" idx="3"/>
              <a:endCxn id="87" idx="1"/>
            </p:cNvCxnSpPr>
            <p:nvPr/>
          </p:nvCxnSpPr>
          <p:spPr>
            <a:xfrm>
              <a:off x="5298482" y="3813825"/>
              <a:ext cx="649068" cy="87570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그룹 171"/>
            <p:cNvGrpSpPr/>
            <p:nvPr/>
          </p:nvGrpSpPr>
          <p:grpSpPr>
            <a:xfrm>
              <a:off x="7379967" y="3670170"/>
              <a:ext cx="2081481" cy="2728618"/>
              <a:chOff x="7379967" y="3670170"/>
              <a:chExt cx="2081481" cy="2728618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8029030" y="3670170"/>
                <a:ext cx="1432417" cy="611758"/>
              </a:xfrm>
              <a:prstGeom prst="roundRect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영화 통계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8029031" y="4375790"/>
                <a:ext cx="1432417" cy="611758"/>
              </a:xfrm>
              <a:prstGeom prst="roundRect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봤어요 추천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8029031" y="5081410"/>
                <a:ext cx="1432417" cy="611758"/>
              </a:xfrm>
              <a:prstGeom prst="roundRect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좋아요 추천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5" name="모서리가 둥근 직사각형 94"/>
              <p:cNvSpPr/>
              <p:nvPr/>
            </p:nvSpPr>
            <p:spPr>
              <a:xfrm>
                <a:off x="8029030" y="5787030"/>
                <a:ext cx="1432417" cy="611758"/>
              </a:xfrm>
              <a:prstGeom prst="roundRect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싫어요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추천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119" name="꺾인 연결선 118"/>
              <p:cNvCxnSpPr>
                <a:stCxn id="87" idx="3"/>
                <a:endCxn id="95" idx="1"/>
              </p:cNvCxnSpPr>
              <p:nvPr/>
            </p:nvCxnSpPr>
            <p:spPr>
              <a:xfrm>
                <a:off x="7379967" y="4689533"/>
                <a:ext cx="649063" cy="1403376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꺾인 연결선 128"/>
              <p:cNvCxnSpPr>
                <a:stCxn id="87" idx="3"/>
                <a:endCxn id="94" idx="1"/>
              </p:cNvCxnSpPr>
              <p:nvPr/>
            </p:nvCxnSpPr>
            <p:spPr>
              <a:xfrm>
                <a:off x="7379967" y="4689533"/>
                <a:ext cx="649064" cy="697756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 132"/>
              <p:cNvCxnSpPr>
                <a:stCxn id="87" idx="3"/>
                <a:endCxn id="93" idx="1"/>
              </p:cNvCxnSpPr>
              <p:nvPr/>
            </p:nvCxnSpPr>
            <p:spPr>
              <a:xfrm flipV="1">
                <a:off x="7379967" y="4681669"/>
                <a:ext cx="649064" cy="7864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꺾인 연결선 136"/>
              <p:cNvCxnSpPr>
                <a:stCxn id="87" idx="3"/>
                <a:endCxn id="92" idx="1"/>
              </p:cNvCxnSpPr>
              <p:nvPr/>
            </p:nvCxnSpPr>
            <p:spPr>
              <a:xfrm flipV="1">
                <a:off x="7379967" y="3976049"/>
                <a:ext cx="649063" cy="713484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0" name="꺾인 연결선 99"/>
          <p:cNvCxnSpPr>
            <a:stCxn id="74" idx="3"/>
            <a:endCxn id="77" idx="1"/>
          </p:cNvCxnSpPr>
          <p:nvPr/>
        </p:nvCxnSpPr>
        <p:spPr>
          <a:xfrm flipV="1">
            <a:off x="3217001" y="2079295"/>
            <a:ext cx="649062" cy="65174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/>
          <p:cNvGrpSpPr/>
          <p:nvPr/>
        </p:nvGrpSpPr>
        <p:grpSpPr>
          <a:xfrm>
            <a:off x="3217001" y="1791858"/>
            <a:ext cx="8335162" cy="2311448"/>
            <a:chOff x="3217001" y="1791858"/>
            <a:chExt cx="8335162" cy="2311448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3866065" y="3526388"/>
              <a:ext cx="1432417" cy="574874"/>
            </a:xfrm>
            <a:prstGeom prst="roundRect">
              <a:avLst/>
            </a:pr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마이 페이지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75" name="그룹 174"/>
            <p:cNvGrpSpPr/>
            <p:nvPr/>
          </p:nvGrpSpPr>
          <p:grpSpPr>
            <a:xfrm>
              <a:off x="5298482" y="1791858"/>
              <a:ext cx="6253681" cy="2311448"/>
              <a:chOff x="5298482" y="1791858"/>
              <a:chExt cx="6253681" cy="2311448"/>
            </a:xfrm>
          </p:grpSpPr>
          <p:cxnSp>
            <p:nvCxnSpPr>
              <p:cNvPr id="115" name="꺾인 연결선 114"/>
              <p:cNvCxnSpPr>
                <a:stCxn id="78" idx="3"/>
                <a:endCxn id="86" idx="1"/>
              </p:cNvCxnSpPr>
              <p:nvPr/>
            </p:nvCxnSpPr>
            <p:spPr>
              <a:xfrm>
                <a:off x="5298482" y="3813825"/>
                <a:ext cx="649068" cy="2044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모서리가 둥근 직사각형 85"/>
              <p:cNvSpPr/>
              <p:nvPr/>
            </p:nvSpPr>
            <p:spPr>
              <a:xfrm>
                <a:off x="5947550" y="3528432"/>
                <a:ext cx="1432417" cy="574874"/>
              </a:xfrm>
              <a:prstGeom prst="roundRect">
                <a:avLst/>
              </a:prstGeom>
              <a:solidFill>
                <a:srgbClr val="00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기본 정보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71" name="그룹 170"/>
              <p:cNvGrpSpPr/>
              <p:nvPr/>
            </p:nvGrpSpPr>
            <p:grpSpPr>
              <a:xfrm>
                <a:off x="7379967" y="1791858"/>
                <a:ext cx="4172196" cy="2024011"/>
                <a:chOff x="7379967" y="1791858"/>
                <a:chExt cx="4172196" cy="2024011"/>
              </a:xfrm>
            </p:grpSpPr>
            <p:grpSp>
              <p:nvGrpSpPr>
                <p:cNvPr id="20" name="그룹 19"/>
                <p:cNvGrpSpPr/>
                <p:nvPr/>
              </p:nvGrpSpPr>
              <p:grpSpPr>
                <a:xfrm>
                  <a:off x="8029030" y="1791858"/>
                  <a:ext cx="1432419" cy="1238970"/>
                  <a:chOff x="8029030" y="2079195"/>
                  <a:chExt cx="1432419" cy="123897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88" name="모서리가 둥근 직사각형 87"/>
                  <p:cNvSpPr/>
                  <p:nvPr/>
                </p:nvSpPr>
                <p:spPr>
                  <a:xfrm>
                    <a:off x="8029032" y="2079195"/>
                    <a:ext cx="1432417" cy="574874"/>
                  </a:xfrm>
                  <a:prstGeom prst="roundRect">
                    <a:avLst/>
                  </a:prstGeom>
                  <a:solidFill>
                    <a:srgbClr val="00CC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개인 정보</a:t>
                    </a:r>
                    <a:endParaRPr lang="ko-KR" altLang="en-US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8029030" y="2743291"/>
                    <a:ext cx="1432417" cy="574874"/>
                  </a:xfrm>
                  <a:prstGeom prst="roundRect">
                    <a:avLst/>
                  </a:prstGeom>
                  <a:solidFill>
                    <a:srgbClr val="00CC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나의 영화</a:t>
                    </a:r>
                    <a:endParaRPr lang="ko-KR" altLang="en-US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10109786" y="1791858"/>
                  <a:ext cx="1442377" cy="1889286"/>
                  <a:chOff x="9927916" y="2103763"/>
                  <a:chExt cx="1442377" cy="1889286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96" name="모서리가 둥근 직사각형 95"/>
                  <p:cNvSpPr/>
                  <p:nvPr/>
                </p:nvSpPr>
                <p:spPr>
                  <a:xfrm>
                    <a:off x="9928641" y="2103763"/>
                    <a:ext cx="1432417" cy="574874"/>
                  </a:xfrm>
                  <a:prstGeom prst="roundRect">
                    <a:avLst/>
                  </a:prstGeom>
                  <a:solidFill>
                    <a:srgbClr val="00CC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본 영화</a:t>
                    </a:r>
                    <a:endParaRPr lang="ko-KR" altLang="en-US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97" name="모서리가 둥근 직사각형 96"/>
                  <p:cNvSpPr/>
                  <p:nvPr/>
                </p:nvSpPr>
                <p:spPr>
                  <a:xfrm>
                    <a:off x="9927916" y="2764739"/>
                    <a:ext cx="1432417" cy="574874"/>
                  </a:xfrm>
                  <a:prstGeom prst="roundRect">
                    <a:avLst/>
                  </a:prstGeom>
                  <a:solidFill>
                    <a:srgbClr val="00CC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좋아한 영화</a:t>
                    </a:r>
                    <a:endParaRPr lang="ko-KR" altLang="en-US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98" name="모서리가 둥근 직사각형 97"/>
                  <p:cNvSpPr/>
                  <p:nvPr/>
                </p:nvSpPr>
                <p:spPr>
                  <a:xfrm>
                    <a:off x="9937876" y="3418175"/>
                    <a:ext cx="1432417" cy="574874"/>
                  </a:xfrm>
                  <a:prstGeom prst="roundRect">
                    <a:avLst/>
                  </a:prstGeom>
                  <a:solidFill>
                    <a:srgbClr val="00CC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싫어한 영화</a:t>
                    </a:r>
                    <a:endParaRPr lang="ko-KR" altLang="en-US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cxnSp>
              <p:nvCxnSpPr>
                <p:cNvPr id="142" name="꺾인 연결선 141"/>
                <p:cNvCxnSpPr>
                  <a:stCxn id="86" idx="3"/>
                  <a:endCxn id="88" idx="1"/>
                </p:cNvCxnSpPr>
                <p:nvPr/>
              </p:nvCxnSpPr>
              <p:spPr>
                <a:xfrm flipV="1">
                  <a:off x="7379967" y="2079295"/>
                  <a:ext cx="649065" cy="1736574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꺾인 연결선 142"/>
                <p:cNvCxnSpPr>
                  <a:stCxn id="86" idx="3"/>
                  <a:endCxn id="89" idx="1"/>
                </p:cNvCxnSpPr>
                <p:nvPr/>
              </p:nvCxnSpPr>
              <p:spPr>
                <a:xfrm flipV="1">
                  <a:off x="7379967" y="2743391"/>
                  <a:ext cx="649063" cy="1072478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9" name="그룹 158"/>
                <p:cNvGrpSpPr/>
                <p:nvPr/>
              </p:nvGrpSpPr>
              <p:grpSpPr>
                <a:xfrm>
                  <a:off x="9461447" y="2079295"/>
                  <a:ext cx="658299" cy="1314412"/>
                  <a:chOff x="9461447" y="2430277"/>
                  <a:chExt cx="658299" cy="1314412"/>
                </a:xfrm>
              </p:grpSpPr>
              <p:cxnSp>
                <p:nvCxnSpPr>
                  <p:cNvPr id="148" name="꺾인 연결선 147"/>
                  <p:cNvCxnSpPr>
                    <a:stCxn id="89" idx="3"/>
                    <a:endCxn id="96" idx="1"/>
                  </p:cNvCxnSpPr>
                  <p:nvPr/>
                </p:nvCxnSpPr>
                <p:spPr>
                  <a:xfrm flipV="1">
                    <a:off x="9461447" y="2430277"/>
                    <a:ext cx="649064" cy="664096"/>
                  </a:xfrm>
                  <a:prstGeom prst="bentConnector3">
                    <a:avLst>
                      <a:gd name="adj1" fmla="val 50000"/>
                    </a:avLst>
                  </a:prstGeom>
                  <a:ln w="571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꺾인 연결선 148"/>
                  <p:cNvCxnSpPr>
                    <a:stCxn id="89" idx="3"/>
                    <a:endCxn id="97" idx="1"/>
                  </p:cNvCxnSpPr>
                  <p:nvPr/>
                </p:nvCxnSpPr>
                <p:spPr>
                  <a:xfrm flipV="1">
                    <a:off x="9461447" y="3091253"/>
                    <a:ext cx="648339" cy="3120"/>
                  </a:xfrm>
                  <a:prstGeom prst="bentConnector3">
                    <a:avLst>
                      <a:gd name="adj1" fmla="val 50000"/>
                    </a:avLst>
                  </a:prstGeom>
                  <a:ln w="571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꺾인 연결선 155"/>
                  <p:cNvCxnSpPr>
                    <a:stCxn id="89" idx="3"/>
                    <a:endCxn id="98" idx="1"/>
                  </p:cNvCxnSpPr>
                  <p:nvPr/>
                </p:nvCxnSpPr>
                <p:spPr>
                  <a:xfrm>
                    <a:off x="9461447" y="3094373"/>
                    <a:ext cx="658299" cy="650316"/>
                  </a:xfrm>
                  <a:prstGeom prst="bentConnector3">
                    <a:avLst>
                      <a:gd name="adj1" fmla="val 50000"/>
                    </a:avLst>
                  </a:prstGeom>
                  <a:ln w="571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01" name="꺾인 연결선 100"/>
            <p:cNvCxnSpPr>
              <a:stCxn id="74" idx="3"/>
              <a:endCxn id="78" idx="1"/>
            </p:cNvCxnSpPr>
            <p:nvPr/>
          </p:nvCxnSpPr>
          <p:spPr>
            <a:xfrm>
              <a:off x="3217001" y="2731035"/>
              <a:ext cx="649064" cy="1082790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그룹 177"/>
          <p:cNvGrpSpPr/>
          <p:nvPr/>
        </p:nvGrpSpPr>
        <p:grpSpPr>
          <a:xfrm>
            <a:off x="3217001" y="1791858"/>
            <a:ext cx="4162966" cy="1442139"/>
            <a:chOff x="3217001" y="1791858"/>
            <a:chExt cx="4162966" cy="1442139"/>
          </a:xfrm>
          <a:solidFill>
            <a:srgbClr val="FF7C80"/>
          </a:solidFill>
        </p:grpSpPr>
        <p:sp>
          <p:nvSpPr>
            <p:cNvPr id="75" name="모서리가 둥근 직사각형 74"/>
            <p:cNvSpPr/>
            <p:nvPr/>
          </p:nvSpPr>
          <p:spPr>
            <a:xfrm>
              <a:off x="3866064" y="2659123"/>
              <a:ext cx="1432417" cy="5748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검색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73" name="그룹 172"/>
            <p:cNvGrpSpPr/>
            <p:nvPr/>
          </p:nvGrpSpPr>
          <p:grpSpPr>
            <a:xfrm>
              <a:off x="5298481" y="1791858"/>
              <a:ext cx="2081486" cy="1442048"/>
              <a:chOff x="5298481" y="1791858"/>
              <a:chExt cx="2081486" cy="1442048"/>
            </a:xfrm>
            <a:grpFill/>
          </p:grpSpPr>
          <p:cxnSp>
            <p:nvCxnSpPr>
              <p:cNvPr id="109" name="꺾인 연결선 108"/>
              <p:cNvCxnSpPr>
                <a:stCxn id="75" idx="3"/>
                <a:endCxn id="85" idx="1"/>
              </p:cNvCxnSpPr>
              <p:nvPr/>
            </p:nvCxnSpPr>
            <p:spPr>
              <a:xfrm flipV="1">
                <a:off x="5298481" y="2946469"/>
                <a:ext cx="649069" cy="91"/>
              </a:xfrm>
              <a:prstGeom prst="bentConnector3">
                <a:avLst>
                  <a:gd name="adj1" fmla="val 50000"/>
                </a:avLst>
              </a:prstGeom>
              <a:grpFill/>
              <a:ln w="571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5298481" y="1791858"/>
                <a:ext cx="2081486" cy="1442048"/>
                <a:chOff x="5298481" y="1791858"/>
                <a:chExt cx="2081486" cy="1442048"/>
              </a:xfrm>
              <a:grpFill/>
            </p:grpSpPr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5947550" y="1791858"/>
                  <a:ext cx="1432417" cy="57487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상세 정보</a:t>
                  </a:r>
                  <a:endPara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5947550" y="2659032"/>
                  <a:ext cx="1432417" cy="57487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감성 영화</a:t>
                  </a:r>
                  <a:endPara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추천</a:t>
                  </a:r>
                  <a:endPara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cxnSp>
              <p:nvCxnSpPr>
                <p:cNvPr id="112" name="꺾인 연결선 111"/>
                <p:cNvCxnSpPr>
                  <a:stCxn id="75" idx="3"/>
                  <a:endCxn id="76" idx="1"/>
                </p:cNvCxnSpPr>
                <p:nvPr/>
              </p:nvCxnSpPr>
              <p:spPr>
                <a:xfrm flipV="1">
                  <a:off x="5298481" y="2079295"/>
                  <a:ext cx="649069" cy="86726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5715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7" name="꺾인 연결선 166"/>
            <p:cNvCxnSpPr>
              <a:stCxn id="74" idx="3"/>
              <a:endCxn id="75" idx="1"/>
            </p:cNvCxnSpPr>
            <p:nvPr/>
          </p:nvCxnSpPr>
          <p:spPr>
            <a:xfrm>
              <a:off x="3217001" y="2731035"/>
              <a:ext cx="649063" cy="215525"/>
            </a:xfrm>
            <a:prstGeom prst="bentConnector3">
              <a:avLst>
                <a:gd name="adj1" fmla="val 50000"/>
              </a:avLst>
            </a:prstGeom>
            <a:grpFill/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플랫폼 시연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6" name="그룹 5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879291" y="22120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플랫폼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홈페이지 구현 테스트</a:t>
            </a:r>
            <a:endParaRPr lang="ko-KR" altLang="en-US" sz="1200" dirty="0">
              <a:solidFill>
                <a:srgbClr val="92929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376" b="6551"/>
          <a:stretch/>
        </p:blipFill>
        <p:spPr>
          <a:xfrm>
            <a:off x="1169219" y="1815870"/>
            <a:ext cx="938463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9EB920-3F4E-4DC3-A926-9D7EF0388A74}"/>
              </a:ext>
            </a:extLst>
          </p:cNvPr>
          <p:cNvSpPr/>
          <p:nvPr/>
        </p:nvSpPr>
        <p:spPr>
          <a:xfrm>
            <a:off x="7546204" y="0"/>
            <a:ext cx="39656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DD05F-E2BC-44D2-8C19-7E0E3DA6FF8E}"/>
              </a:ext>
            </a:extLst>
          </p:cNvPr>
          <p:cNvSpPr txBox="1"/>
          <p:nvPr/>
        </p:nvSpPr>
        <p:spPr>
          <a:xfrm>
            <a:off x="7844590" y="2223437"/>
            <a:ext cx="24612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6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3B7DC7-1B5B-4C53-8811-DAC917CB937E}"/>
              </a:ext>
            </a:extLst>
          </p:cNvPr>
          <p:cNvCxnSpPr>
            <a:cxnSpLocks/>
          </p:cNvCxnSpPr>
          <p:nvPr/>
        </p:nvCxnSpPr>
        <p:spPr>
          <a:xfrm flipV="1">
            <a:off x="7844591" y="3430720"/>
            <a:ext cx="3330339" cy="899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E14B20-476D-45CE-A37C-2FD2E211FDF9}"/>
              </a:ext>
            </a:extLst>
          </p:cNvPr>
          <p:cNvSpPr txBox="1"/>
          <p:nvPr/>
        </p:nvSpPr>
        <p:spPr>
          <a:xfrm>
            <a:off x="7941569" y="3539005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  <a:endParaRPr lang="ko-KR" altLang="en-US" sz="24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7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819539" y="1845704"/>
            <a:ext cx="11055487" cy="2169825"/>
            <a:chOff x="819539" y="1866024"/>
            <a:chExt cx="11055487" cy="2169825"/>
          </a:xfrm>
        </p:grpSpPr>
        <p:sp>
          <p:nvSpPr>
            <p:cNvPr id="2" name="직사각형 1"/>
            <p:cNvSpPr/>
            <p:nvPr/>
          </p:nvSpPr>
          <p:spPr>
            <a:xfrm>
              <a:off x="2949872" y="1866024"/>
              <a:ext cx="8925154" cy="21698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용자가 만족할 수 있는 검색 결과를 제공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감성 정보 추가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 선호도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취향에 대한 통계자료를 통해 영화 선택의 가이드라인을 제공받을 수 있음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싫어할 만한 영화의 정보를 제공받음으로써 영화 선택의 리스크를 줄일 수 있음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비슷한 취향의 이용자들의 영화 정보를 제공 받을 수 있음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 검색 및 선택의 시간과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비용을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절약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2739038" y="1898518"/>
              <a:ext cx="0" cy="2137331"/>
            </a:xfrm>
            <a:prstGeom prst="line">
              <a:avLst/>
            </a:prstGeom>
            <a:ln w="57150">
              <a:solidFill>
                <a:srgbClr val="00B0F0">
                  <a:alpha val="8470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819539" y="1937693"/>
              <a:ext cx="1667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Expectation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026" name="Picture 2" descr="thumbs up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48"/>
            <a:stretch/>
          </p:blipFill>
          <p:spPr bwMode="auto">
            <a:xfrm>
              <a:off x="1243314" y="2493676"/>
              <a:ext cx="1063735" cy="102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3455490" y="670155"/>
            <a:ext cx="481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효과</a:t>
            </a:r>
            <a:endParaRPr lang="ko-KR" altLang="en-US" sz="3200" spc="-150" dirty="0">
              <a:solidFill>
                <a:srgbClr val="4455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6" name="그룹 5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879290" y="368987"/>
              <a:ext cx="1082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 효과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및 확장성</a:t>
            </a:r>
            <a:endParaRPr lang="ko-KR" altLang="en-US" sz="1200" dirty="0">
              <a:solidFill>
                <a:srgbClr val="92929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24723" y="4341370"/>
            <a:ext cx="10851866" cy="2169825"/>
            <a:chOff x="1024723" y="4239770"/>
            <a:chExt cx="10851866" cy="2169825"/>
          </a:xfrm>
        </p:grpSpPr>
        <p:sp>
          <p:nvSpPr>
            <p:cNvPr id="25" name="직사각형 24"/>
            <p:cNvSpPr/>
            <p:nvPr/>
          </p:nvSpPr>
          <p:spPr>
            <a:xfrm>
              <a:off x="2951435" y="4239770"/>
              <a:ext cx="8925154" cy="21698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앱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모바일에서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모두 사용 가능한 </a:t>
              </a:r>
              <a:r>
                <a:rPr lang="ko-KR" alt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하이브리드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Application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으로 확장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유저 댓글 기능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본인의 감정 점수 제출 기능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 후기 공유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게시판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감정 검색 기능 추가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슬픈 영화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웃긴 영화 등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날씨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연동 날씨 별 영화 추천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다운로드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스트리밍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사이트 제휴 연동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예고편 미리 보기 제공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740601" y="4272264"/>
              <a:ext cx="0" cy="2137331"/>
            </a:xfrm>
            <a:prstGeom prst="line">
              <a:avLst/>
            </a:prstGeom>
            <a:ln w="57150">
              <a:solidFill>
                <a:schemeClr val="accent4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024723" y="4311439"/>
              <a:ext cx="1462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Expansion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1306672" y="4858223"/>
              <a:ext cx="937018" cy="965411"/>
              <a:chOff x="1288751" y="4711549"/>
              <a:chExt cx="937018" cy="965411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288751" y="4711549"/>
                <a:ext cx="937018" cy="965411"/>
              </a:xfrm>
              <a:prstGeom prst="ellipse">
                <a:avLst/>
              </a:prstGeom>
              <a:solidFill>
                <a:schemeClr val="accent4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1421359" y="4919491"/>
                <a:ext cx="613655" cy="562922"/>
                <a:chOff x="6433916" y="4911708"/>
                <a:chExt cx="613655" cy="562922"/>
              </a:xfrm>
            </p:grpSpPr>
            <p:sp>
              <p:nvSpPr>
                <p:cNvPr id="33" name="Freeform 15"/>
                <p:cNvSpPr>
                  <a:spLocks noEditPoints="1"/>
                </p:cNvSpPr>
                <p:nvPr/>
              </p:nvSpPr>
              <p:spPr bwMode="auto">
                <a:xfrm>
                  <a:off x="6433916" y="4988154"/>
                  <a:ext cx="409335" cy="409334"/>
                </a:xfrm>
                <a:custGeom>
                  <a:avLst/>
                  <a:gdLst>
                    <a:gd name="T0" fmla="*/ 4140 w 4568"/>
                    <a:gd name="T1" fmla="*/ 3494 h 4568"/>
                    <a:gd name="T2" fmla="*/ 3933 w 4568"/>
                    <a:gd name="T3" fmla="*/ 2813 h 4568"/>
                    <a:gd name="T4" fmla="*/ 4543 w 4568"/>
                    <a:gd name="T5" fmla="*/ 2689 h 4568"/>
                    <a:gd name="T6" fmla="*/ 4568 w 4568"/>
                    <a:gd name="T7" fmla="*/ 1960 h 4568"/>
                    <a:gd name="T8" fmla="*/ 4482 w 4568"/>
                    <a:gd name="T9" fmla="*/ 1853 h 4568"/>
                    <a:gd name="T10" fmla="*/ 3819 w 4568"/>
                    <a:gd name="T11" fmla="*/ 1478 h 4568"/>
                    <a:gd name="T12" fmla="*/ 4129 w 4568"/>
                    <a:gd name="T13" fmla="*/ 1071 h 4568"/>
                    <a:gd name="T14" fmla="*/ 3640 w 4568"/>
                    <a:gd name="T15" fmla="*/ 432 h 4568"/>
                    <a:gd name="T16" fmla="*/ 3494 w 4568"/>
                    <a:gd name="T17" fmla="*/ 429 h 4568"/>
                    <a:gd name="T18" fmla="*/ 2805 w 4568"/>
                    <a:gd name="T19" fmla="*/ 636 h 4568"/>
                    <a:gd name="T20" fmla="*/ 2687 w 4568"/>
                    <a:gd name="T21" fmla="*/ 27 h 4568"/>
                    <a:gd name="T22" fmla="*/ 1952 w 4568"/>
                    <a:gd name="T23" fmla="*/ 0 h 4568"/>
                    <a:gd name="T24" fmla="*/ 1763 w 4568"/>
                    <a:gd name="T25" fmla="*/ 636 h 4568"/>
                    <a:gd name="T26" fmla="*/ 1078 w 4568"/>
                    <a:gd name="T27" fmla="*/ 429 h 4568"/>
                    <a:gd name="T28" fmla="*/ 721 w 4568"/>
                    <a:gd name="T29" fmla="*/ 614 h 4568"/>
                    <a:gd name="T30" fmla="*/ 403 w 4568"/>
                    <a:gd name="T31" fmla="*/ 1003 h 4568"/>
                    <a:gd name="T32" fmla="*/ 749 w 4568"/>
                    <a:gd name="T33" fmla="*/ 1485 h 4568"/>
                    <a:gd name="T34" fmla="*/ 82 w 4568"/>
                    <a:gd name="T35" fmla="*/ 1842 h 4568"/>
                    <a:gd name="T36" fmla="*/ 0 w 4568"/>
                    <a:gd name="T37" fmla="*/ 1949 h 4568"/>
                    <a:gd name="T38" fmla="*/ 25 w 4568"/>
                    <a:gd name="T39" fmla="*/ 2679 h 4568"/>
                    <a:gd name="T40" fmla="*/ 628 w 4568"/>
                    <a:gd name="T41" fmla="*/ 2798 h 4568"/>
                    <a:gd name="T42" fmla="*/ 585 w 4568"/>
                    <a:gd name="T43" fmla="*/ 3309 h 4568"/>
                    <a:gd name="T44" fmla="*/ 414 w 4568"/>
                    <a:gd name="T45" fmla="*/ 3565 h 4568"/>
                    <a:gd name="T46" fmla="*/ 1003 w 4568"/>
                    <a:gd name="T47" fmla="*/ 4165 h 4568"/>
                    <a:gd name="T48" fmla="*/ 1495 w 4568"/>
                    <a:gd name="T49" fmla="*/ 3822 h 4568"/>
                    <a:gd name="T50" fmla="*/ 1845 w 4568"/>
                    <a:gd name="T51" fmla="*/ 4479 h 4568"/>
                    <a:gd name="T52" fmla="*/ 1952 w 4568"/>
                    <a:gd name="T53" fmla="*/ 4568 h 4568"/>
                    <a:gd name="T54" fmla="*/ 2723 w 4568"/>
                    <a:gd name="T55" fmla="*/ 4483 h 4568"/>
                    <a:gd name="T56" fmla="*/ 3080 w 4568"/>
                    <a:gd name="T57" fmla="*/ 3819 h 4568"/>
                    <a:gd name="T58" fmla="*/ 3565 w 4568"/>
                    <a:gd name="T59" fmla="*/ 4165 h 4568"/>
                    <a:gd name="T60" fmla="*/ 4140 w 4568"/>
                    <a:gd name="T61" fmla="*/ 3633 h 4568"/>
                    <a:gd name="T62" fmla="*/ 2930 w 4568"/>
                    <a:gd name="T63" fmla="*/ 2930 h 4568"/>
                    <a:gd name="T64" fmla="*/ 1638 w 4568"/>
                    <a:gd name="T65" fmla="*/ 2930 h 4568"/>
                    <a:gd name="T66" fmla="*/ 1638 w 4568"/>
                    <a:gd name="T67" fmla="*/ 1638 h 4568"/>
                    <a:gd name="T68" fmla="*/ 2930 w 4568"/>
                    <a:gd name="T69" fmla="*/ 1638 h 4568"/>
                    <a:gd name="T70" fmla="*/ 2930 w 4568"/>
                    <a:gd name="T71" fmla="*/ 2930 h 45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568" h="4568">
                      <a:moveTo>
                        <a:pt x="4165" y="3565"/>
                      </a:moveTo>
                      <a:cubicBezTo>
                        <a:pt x="4165" y="3542"/>
                        <a:pt x="4156" y="3518"/>
                        <a:pt x="4140" y="3494"/>
                      </a:cubicBezTo>
                      <a:cubicBezTo>
                        <a:pt x="4007" y="3335"/>
                        <a:pt x="3900" y="3198"/>
                        <a:pt x="3819" y="3084"/>
                      </a:cubicBezTo>
                      <a:cubicBezTo>
                        <a:pt x="3869" y="2986"/>
                        <a:pt x="3907" y="2896"/>
                        <a:pt x="3933" y="2813"/>
                      </a:cubicBezTo>
                      <a:lnTo>
                        <a:pt x="4486" y="2727"/>
                      </a:lnTo>
                      <a:cubicBezTo>
                        <a:pt x="4507" y="2724"/>
                        <a:pt x="4526" y="2712"/>
                        <a:pt x="4543" y="2689"/>
                      </a:cubicBezTo>
                      <a:cubicBezTo>
                        <a:pt x="4560" y="2667"/>
                        <a:pt x="4568" y="2644"/>
                        <a:pt x="4568" y="2620"/>
                      </a:cubicBezTo>
                      <a:lnTo>
                        <a:pt x="4568" y="1960"/>
                      </a:lnTo>
                      <a:cubicBezTo>
                        <a:pt x="4568" y="1933"/>
                        <a:pt x="4560" y="1910"/>
                        <a:pt x="4543" y="1890"/>
                      </a:cubicBezTo>
                      <a:cubicBezTo>
                        <a:pt x="4526" y="1870"/>
                        <a:pt x="4506" y="1857"/>
                        <a:pt x="4482" y="1853"/>
                      </a:cubicBezTo>
                      <a:lnTo>
                        <a:pt x="3940" y="1771"/>
                      </a:lnTo>
                      <a:cubicBezTo>
                        <a:pt x="3914" y="1690"/>
                        <a:pt x="3873" y="1592"/>
                        <a:pt x="3819" y="1478"/>
                      </a:cubicBezTo>
                      <a:cubicBezTo>
                        <a:pt x="3854" y="1425"/>
                        <a:pt x="3908" y="1354"/>
                        <a:pt x="3979" y="1264"/>
                      </a:cubicBezTo>
                      <a:cubicBezTo>
                        <a:pt x="4051" y="1173"/>
                        <a:pt x="4101" y="1109"/>
                        <a:pt x="4129" y="1071"/>
                      </a:cubicBezTo>
                      <a:cubicBezTo>
                        <a:pt x="4146" y="1047"/>
                        <a:pt x="4154" y="1025"/>
                        <a:pt x="4154" y="1003"/>
                      </a:cubicBezTo>
                      <a:cubicBezTo>
                        <a:pt x="4154" y="939"/>
                        <a:pt x="3983" y="749"/>
                        <a:pt x="3640" y="432"/>
                      </a:cubicBezTo>
                      <a:cubicBezTo>
                        <a:pt x="3616" y="413"/>
                        <a:pt x="3591" y="404"/>
                        <a:pt x="3565" y="404"/>
                      </a:cubicBezTo>
                      <a:cubicBezTo>
                        <a:pt x="3537" y="404"/>
                        <a:pt x="3513" y="412"/>
                        <a:pt x="3494" y="429"/>
                      </a:cubicBezTo>
                      <a:lnTo>
                        <a:pt x="3073" y="746"/>
                      </a:lnTo>
                      <a:cubicBezTo>
                        <a:pt x="2975" y="696"/>
                        <a:pt x="2886" y="659"/>
                        <a:pt x="2805" y="636"/>
                      </a:cubicBezTo>
                      <a:lnTo>
                        <a:pt x="2723" y="90"/>
                      </a:lnTo>
                      <a:cubicBezTo>
                        <a:pt x="2721" y="66"/>
                        <a:pt x="2709" y="45"/>
                        <a:pt x="2687" y="27"/>
                      </a:cubicBezTo>
                      <a:cubicBezTo>
                        <a:pt x="2666" y="9"/>
                        <a:pt x="2642" y="0"/>
                        <a:pt x="2616" y="0"/>
                      </a:cubicBezTo>
                      <a:lnTo>
                        <a:pt x="1952" y="0"/>
                      </a:lnTo>
                      <a:cubicBezTo>
                        <a:pt x="1897" y="0"/>
                        <a:pt x="1862" y="29"/>
                        <a:pt x="1845" y="86"/>
                      </a:cubicBezTo>
                      <a:cubicBezTo>
                        <a:pt x="1817" y="195"/>
                        <a:pt x="1789" y="379"/>
                        <a:pt x="1763" y="636"/>
                      </a:cubicBezTo>
                      <a:cubicBezTo>
                        <a:pt x="1661" y="669"/>
                        <a:pt x="1569" y="707"/>
                        <a:pt x="1488" y="750"/>
                      </a:cubicBezTo>
                      <a:lnTo>
                        <a:pt x="1078" y="429"/>
                      </a:lnTo>
                      <a:cubicBezTo>
                        <a:pt x="1054" y="412"/>
                        <a:pt x="1029" y="404"/>
                        <a:pt x="1003" y="404"/>
                      </a:cubicBezTo>
                      <a:cubicBezTo>
                        <a:pt x="958" y="404"/>
                        <a:pt x="864" y="474"/>
                        <a:pt x="721" y="614"/>
                      </a:cubicBezTo>
                      <a:cubicBezTo>
                        <a:pt x="578" y="755"/>
                        <a:pt x="481" y="860"/>
                        <a:pt x="428" y="932"/>
                      </a:cubicBezTo>
                      <a:cubicBezTo>
                        <a:pt x="412" y="951"/>
                        <a:pt x="403" y="975"/>
                        <a:pt x="403" y="1003"/>
                      </a:cubicBezTo>
                      <a:cubicBezTo>
                        <a:pt x="403" y="1025"/>
                        <a:pt x="412" y="1048"/>
                        <a:pt x="428" y="1075"/>
                      </a:cubicBezTo>
                      <a:cubicBezTo>
                        <a:pt x="561" y="1234"/>
                        <a:pt x="669" y="1371"/>
                        <a:pt x="749" y="1485"/>
                      </a:cubicBezTo>
                      <a:cubicBezTo>
                        <a:pt x="699" y="1583"/>
                        <a:pt x="661" y="1673"/>
                        <a:pt x="635" y="1756"/>
                      </a:cubicBezTo>
                      <a:lnTo>
                        <a:pt x="82" y="1842"/>
                      </a:lnTo>
                      <a:cubicBezTo>
                        <a:pt x="61" y="1844"/>
                        <a:pt x="42" y="1857"/>
                        <a:pt x="25" y="1879"/>
                      </a:cubicBezTo>
                      <a:cubicBezTo>
                        <a:pt x="8" y="1902"/>
                        <a:pt x="0" y="1925"/>
                        <a:pt x="0" y="1949"/>
                      </a:cubicBezTo>
                      <a:lnTo>
                        <a:pt x="0" y="2609"/>
                      </a:lnTo>
                      <a:cubicBezTo>
                        <a:pt x="0" y="2635"/>
                        <a:pt x="8" y="2658"/>
                        <a:pt x="25" y="2679"/>
                      </a:cubicBezTo>
                      <a:cubicBezTo>
                        <a:pt x="42" y="2699"/>
                        <a:pt x="62" y="2710"/>
                        <a:pt x="86" y="2713"/>
                      </a:cubicBezTo>
                      <a:lnTo>
                        <a:pt x="628" y="2798"/>
                      </a:lnTo>
                      <a:cubicBezTo>
                        <a:pt x="657" y="2889"/>
                        <a:pt x="698" y="2986"/>
                        <a:pt x="753" y="3091"/>
                      </a:cubicBezTo>
                      <a:cubicBezTo>
                        <a:pt x="715" y="3143"/>
                        <a:pt x="659" y="3216"/>
                        <a:pt x="585" y="3309"/>
                      </a:cubicBezTo>
                      <a:cubicBezTo>
                        <a:pt x="512" y="3401"/>
                        <a:pt x="463" y="3464"/>
                        <a:pt x="439" y="3498"/>
                      </a:cubicBezTo>
                      <a:cubicBezTo>
                        <a:pt x="422" y="3521"/>
                        <a:pt x="414" y="3544"/>
                        <a:pt x="414" y="3565"/>
                      </a:cubicBezTo>
                      <a:cubicBezTo>
                        <a:pt x="414" y="3630"/>
                        <a:pt x="585" y="3820"/>
                        <a:pt x="928" y="4137"/>
                      </a:cubicBezTo>
                      <a:cubicBezTo>
                        <a:pt x="952" y="4156"/>
                        <a:pt x="977" y="4165"/>
                        <a:pt x="1003" y="4165"/>
                      </a:cubicBezTo>
                      <a:cubicBezTo>
                        <a:pt x="1034" y="4165"/>
                        <a:pt x="1058" y="4157"/>
                        <a:pt x="1074" y="4140"/>
                      </a:cubicBezTo>
                      <a:lnTo>
                        <a:pt x="1495" y="3822"/>
                      </a:lnTo>
                      <a:cubicBezTo>
                        <a:pt x="1593" y="3872"/>
                        <a:pt x="1682" y="3909"/>
                        <a:pt x="1763" y="3933"/>
                      </a:cubicBezTo>
                      <a:lnTo>
                        <a:pt x="1845" y="4479"/>
                      </a:lnTo>
                      <a:cubicBezTo>
                        <a:pt x="1847" y="4503"/>
                        <a:pt x="1859" y="4524"/>
                        <a:pt x="1881" y="4542"/>
                      </a:cubicBezTo>
                      <a:cubicBezTo>
                        <a:pt x="1902" y="4559"/>
                        <a:pt x="1926" y="4568"/>
                        <a:pt x="1952" y="4568"/>
                      </a:cubicBezTo>
                      <a:lnTo>
                        <a:pt x="2616" y="4568"/>
                      </a:lnTo>
                      <a:cubicBezTo>
                        <a:pt x="2671" y="4568"/>
                        <a:pt x="2706" y="4540"/>
                        <a:pt x="2723" y="4483"/>
                      </a:cubicBezTo>
                      <a:cubicBezTo>
                        <a:pt x="2752" y="4371"/>
                        <a:pt x="2779" y="4186"/>
                        <a:pt x="2805" y="3929"/>
                      </a:cubicBezTo>
                      <a:cubicBezTo>
                        <a:pt x="2900" y="3901"/>
                        <a:pt x="2992" y="3864"/>
                        <a:pt x="3080" y="3819"/>
                      </a:cubicBezTo>
                      <a:lnTo>
                        <a:pt x="3490" y="4140"/>
                      </a:lnTo>
                      <a:cubicBezTo>
                        <a:pt x="3514" y="4157"/>
                        <a:pt x="3539" y="4165"/>
                        <a:pt x="3565" y="4165"/>
                      </a:cubicBezTo>
                      <a:cubicBezTo>
                        <a:pt x="3610" y="4165"/>
                        <a:pt x="3704" y="4094"/>
                        <a:pt x="3845" y="3953"/>
                      </a:cubicBezTo>
                      <a:cubicBezTo>
                        <a:pt x="3987" y="3811"/>
                        <a:pt x="4085" y="3705"/>
                        <a:pt x="4140" y="3633"/>
                      </a:cubicBezTo>
                      <a:cubicBezTo>
                        <a:pt x="4156" y="3617"/>
                        <a:pt x="4165" y="3594"/>
                        <a:pt x="4165" y="3565"/>
                      </a:cubicBezTo>
                      <a:close/>
                      <a:moveTo>
                        <a:pt x="2930" y="2930"/>
                      </a:moveTo>
                      <a:cubicBezTo>
                        <a:pt x="2752" y="3109"/>
                        <a:pt x="2536" y="3198"/>
                        <a:pt x="2284" y="3198"/>
                      </a:cubicBezTo>
                      <a:cubicBezTo>
                        <a:pt x="2032" y="3198"/>
                        <a:pt x="1816" y="3109"/>
                        <a:pt x="1638" y="2930"/>
                      </a:cubicBezTo>
                      <a:cubicBezTo>
                        <a:pt x="1460" y="2752"/>
                        <a:pt x="1370" y="2537"/>
                        <a:pt x="1370" y="2284"/>
                      </a:cubicBezTo>
                      <a:cubicBezTo>
                        <a:pt x="1370" y="2032"/>
                        <a:pt x="1460" y="1817"/>
                        <a:pt x="1638" y="1638"/>
                      </a:cubicBezTo>
                      <a:cubicBezTo>
                        <a:pt x="1816" y="1460"/>
                        <a:pt x="2032" y="1371"/>
                        <a:pt x="2284" y="1371"/>
                      </a:cubicBezTo>
                      <a:cubicBezTo>
                        <a:pt x="2536" y="1371"/>
                        <a:pt x="2752" y="1460"/>
                        <a:pt x="2930" y="1638"/>
                      </a:cubicBezTo>
                      <a:cubicBezTo>
                        <a:pt x="3108" y="1817"/>
                        <a:pt x="3198" y="2032"/>
                        <a:pt x="3198" y="2284"/>
                      </a:cubicBezTo>
                      <a:cubicBezTo>
                        <a:pt x="3198" y="2537"/>
                        <a:pt x="3108" y="2752"/>
                        <a:pt x="2930" y="29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16"/>
                <p:cNvSpPr>
                  <a:spLocks noEditPoints="1"/>
                </p:cNvSpPr>
                <p:nvPr/>
              </p:nvSpPr>
              <p:spPr bwMode="auto">
                <a:xfrm>
                  <a:off x="6802248" y="5239037"/>
                  <a:ext cx="245323" cy="235593"/>
                </a:xfrm>
                <a:custGeom>
                  <a:avLst/>
                  <a:gdLst>
                    <a:gd name="T0" fmla="*/ 2209 w 2741"/>
                    <a:gd name="T1" fmla="*/ 953 h 2630"/>
                    <a:gd name="T2" fmla="*/ 2102 w 2741"/>
                    <a:gd name="T3" fmla="*/ 768 h 2630"/>
                    <a:gd name="T4" fmla="*/ 2284 w 2741"/>
                    <a:gd name="T5" fmla="*/ 275 h 2630"/>
                    <a:gd name="T6" fmla="*/ 2270 w 2741"/>
                    <a:gd name="T7" fmla="*/ 250 h 2630"/>
                    <a:gd name="T8" fmla="*/ 1827 w 2741"/>
                    <a:gd name="T9" fmla="*/ 0 h 2630"/>
                    <a:gd name="T10" fmla="*/ 1806 w 2741"/>
                    <a:gd name="T11" fmla="*/ 7 h 2630"/>
                    <a:gd name="T12" fmla="*/ 1478 w 2741"/>
                    <a:gd name="T13" fmla="*/ 407 h 2630"/>
                    <a:gd name="T14" fmla="*/ 1371 w 2741"/>
                    <a:gd name="T15" fmla="*/ 400 h 2630"/>
                    <a:gd name="T16" fmla="*/ 1264 w 2741"/>
                    <a:gd name="T17" fmla="*/ 407 h 2630"/>
                    <a:gd name="T18" fmla="*/ 1078 w 2741"/>
                    <a:gd name="T19" fmla="*/ 166 h 2630"/>
                    <a:gd name="T20" fmla="*/ 914 w 2741"/>
                    <a:gd name="T21" fmla="*/ 0 h 2630"/>
                    <a:gd name="T22" fmla="*/ 807 w 2741"/>
                    <a:gd name="T23" fmla="*/ 57 h 2630"/>
                    <a:gd name="T24" fmla="*/ 596 w 2741"/>
                    <a:gd name="T25" fmla="*/ 179 h 2630"/>
                    <a:gd name="T26" fmla="*/ 471 w 2741"/>
                    <a:gd name="T27" fmla="*/ 250 h 2630"/>
                    <a:gd name="T28" fmla="*/ 457 w 2741"/>
                    <a:gd name="T29" fmla="*/ 275 h 2630"/>
                    <a:gd name="T30" fmla="*/ 639 w 2741"/>
                    <a:gd name="T31" fmla="*/ 768 h 2630"/>
                    <a:gd name="T32" fmla="*/ 532 w 2741"/>
                    <a:gd name="T33" fmla="*/ 953 h 2630"/>
                    <a:gd name="T34" fmla="*/ 0 w 2741"/>
                    <a:gd name="T35" fmla="*/ 1064 h 2630"/>
                    <a:gd name="T36" fmla="*/ 0 w 2741"/>
                    <a:gd name="T37" fmla="*/ 1563 h 2630"/>
                    <a:gd name="T38" fmla="*/ 532 w 2741"/>
                    <a:gd name="T39" fmla="*/ 1674 h 2630"/>
                    <a:gd name="T40" fmla="*/ 639 w 2741"/>
                    <a:gd name="T41" fmla="*/ 1860 h 2630"/>
                    <a:gd name="T42" fmla="*/ 457 w 2741"/>
                    <a:gd name="T43" fmla="*/ 2352 h 2630"/>
                    <a:gd name="T44" fmla="*/ 471 w 2741"/>
                    <a:gd name="T45" fmla="*/ 2377 h 2630"/>
                    <a:gd name="T46" fmla="*/ 914 w 2741"/>
                    <a:gd name="T47" fmla="*/ 2630 h 2630"/>
                    <a:gd name="T48" fmla="*/ 1078 w 2741"/>
                    <a:gd name="T49" fmla="*/ 2463 h 2630"/>
                    <a:gd name="T50" fmla="*/ 1264 w 2741"/>
                    <a:gd name="T51" fmla="*/ 2220 h 2630"/>
                    <a:gd name="T52" fmla="*/ 1371 w 2741"/>
                    <a:gd name="T53" fmla="*/ 2227 h 2630"/>
                    <a:gd name="T54" fmla="*/ 1478 w 2741"/>
                    <a:gd name="T55" fmla="*/ 2220 h 2630"/>
                    <a:gd name="T56" fmla="*/ 1663 w 2741"/>
                    <a:gd name="T57" fmla="*/ 2463 h 2630"/>
                    <a:gd name="T58" fmla="*/ 1827 w 2741"/>
                    <a:gd name="T59" fmla="*/ 2630 h 2630"/>
                    <a:gd name="T60" fmla="*/ 2270 w 2741"/>
                    <a:gd name="T61" fmla="*/ 2377 h 2630"/>
                    <a:gd name="T62" fmla="*/ 2284 w 2741"/>
                    <a:gd name="T63" fmla="*/ 2352 h 2630"/>
                    <a:gd name="T64" fmla="*/ 2102 w 2741"/>
                    <a:gd name="T65" fmla="*/ 1860 h 2630"/>
                    <a:gd name="T66" fmla="*/ 2209 w 2741"/>
                    <a:gd name="T67" fmla="*/ 1674 h 2630"/>
                    <a:gd name="T68" fmla="*/ 2741 w 2741"/>
                    <a:gd name="T69" fmla="*/ 1563 h 2630"/>
                    <a:gd name="T70" fmla="*/ 2741 w 2741"/>
                    <a:gd name="T71" fmla="*/ 1064 h 2630"/>
                    <a:gd name="T72" fmla="*/ 2209 w 2741"/>
                    <a:gd name="T73" fmla="*/ 953 h 2630"/>
                    <a:gd name="T74" fmla="*/ 1694 w 2741"/>
                    <a:gd name="T75" fmla="*/ 1637 h 2630"/>
                    <a:gd name="T76" fmla="*/ 1371 w 2741"/>
                    <a:gd name="T77" fmla="*/ 1770 h 2630"/>
                    <a:gd name="T78" fmla="*/ 1048 w 2741"/>
                    <a:gd name="T79" fmla="*/ 1637 h 2630"/>
                    <a:gd name="T80" fmla="*/ 914 w 2741"/>
                    <a:gd name="T81" fmla="*/ 1314 h 2630"/>
                    <a:gd name="T82" fmla="*/ 1050 w 2741"/>
                    <a:gd name="T83" fmla="*/ 992 h 2630"/>
                    <a:gd name="T84" fmla="*/ 1371 w 2741"/>
                    <a:gd name="T85" fmla="*/ 857 h 2630"/>
                    <a:gd name="T86" fmla="*/ 1692 w 2741"/>
                    <a:gd name="T87" fmla="*/ 992 h 2630"/>
                    <a:gd name="T88" fmla="*/ 1828 w 2741"/>
                    <a:gd name="T89" fmla="*/ 1314 h 2630"/>
                    <a:gd name="T90" fmla="*/ 1694 w 2741"/>
                    <a:gd name="T91" fmla="*/ 1637 h 2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41" h="2630">
                      <a:moveTo>
                        <a:pt x="2209" y="953"/>
                      </a:moveTo>
                      <a:cubicBezTo>
                        <a:pt x="2178" y="884"/>
                        <a:pt x="2143" y="822"/>
                        <a:pt x="2102" y="768"/>
                      </a:cubicBezTo>
                      <a:cubicBezTo>
                        <a:pt x="2224" y="499"/>
                        <a:pt x="2284" y="334"/>
                        <a:pt x="2284" y="275"/>
                      </a:cubicBezTo>
                      <a:cubicBezTo>
                        <a:pt x="2284" y="266"/>
                        <a:pt x="2280" y="257"/>
                        <a:pt x="2270" y="250"/>
                      </a:cubicBezTo>
                      <a:cubicBezTo>
                        <a:pt x="1984" y="84"/>
                        <a:pt x="1837" y="0"/>
                        <a:pt x="1827" y="0"/>
                      </a:cubicBezTo>
                      <a:lnTo>
                        <a:pt x="1806" y="7"/>
                      </a:lnTo>
                      <a:cubicBezTo>
                        <a:pt x="1709" y="105"/>
                        <a:pt x="1599" y="238"/>
                        <a:pt x="1478" y="407"/>
                      </a:cubicBezTo>
                      <a:cubicBezTo>
                        <a:pt x="1430" y="402"/>
                        <a:pt x="1395" y="400"/>
                        <a:pt x="1371" y="400"/>
                      </a:cubicBezTo>
                      <a:cubicBezTo>
                        <a:pt x="1347" y="400"/>
                        <a:pt x="1311" y="402"/>
                        <a:pt x="1264" y="407"/>
                      </a:cubicBezTo>
                      <a:cubicBezTo>
                        <a:pt x="1230" y="357"/>
                        <a:pt x="1169" y="277"/>
                        <a:pt x="1078" y="166"/>
                      </a:cubicBezTo>
                      <a:cubicBezTo>
                        <a:pt x="988" y="56"/>
                        <a:pt x="933" y="0"/>
                        <a:pt x="914" y="0"/>
                      </a:cubicBezTo>
                      <a:cubicBezTo>
                        <a:pt x="909" y="0"/>
                        <a:pt x="874" y="19"/>
                        <a:pt x="807" y="57"/>
                      </a:cubicBezTo>
                      <a:cubicBezTo>
                        <a:pt x="740" y="96"/>
                        <a:pt x="670" y="136"/>
                        <a:pt x="596" y="179"/>
                      </a:cubicBezTo>
                      <a:cubicBezTo>
                        <a:pt x="523" y="222"/>
                        <a:pt x="481" y="245"/>
                        <a:pt x="471" y="250"/>
                      </a:cubicBezTo>
                      <a:cubicBezTo>
                        <a:pt x="462" y="257"/>
                        <a:pt x="457" y="266"/>
                        <a:pt x="457" y="275"/>
                      </a:cubicBezTo>
                      <a:cubicBezTo>
                        <a:pt x="457" y="335"/>
                        <a:pt x="518" y="499"/>
                        <a:pt x="639" y="768"/>
                      </a:cubicBezTo>
                      <a:cubicBezTo>
                        <a:pt x="599" y="822"/>
                        <a:pt x="563" y="884"/>
                        <a:pt x="532" y="953"/>
                      </a:cubicBezTo>
                      <a:cubicBezTo>
                        <a:pt x="178" y="989"/>
                        <a:pt x="0" y="1026"/>
                        <a:pt x="0" y="1064"/>
                      </a:cubicBezTo>
                      <a:lnTo>
                        <a:pt x="0" y="1563"/>
                      </a:lnTo>
                      <a:cubicBezTo>
                        <a:pt x="0" y="1601"/>
                        <a:pt x="178" y="1638"/>
                        <a:pt x="532" y="1674"/>
                      </a:cubicBezTo>
                      <a:cubicBezTo>
                        <a:pt x="561" y="1738"/>
                        <a:pt x="596" y="1800"/>
                        <a:pt x="639" y="1860"/>
                      </a:cubicBezTo>
                      <a:cubicBezTo>
                        <a:pt x="518" y="2128"/>
                        <a:pt x="457" y="2293"/>
                        <a:pt x="457" y="2352"/>
                      </a:cubicBezTo>
                      <a:cubicBezTo>
                        <a:pt x="457" y="2362"/>
                        <a:pt x="462" y="2370"/>
                        <a:pt x="471" y="2377"/>
                      </a:cubicBezTo>
                      <a:cubicBezTo>
                        <a:pt x="762" y="2546"/>
                        <a:pt x="909" y="2630"/>
                        <a:pt x="914" y="2630"/>
                      </a:cubicBezTo>
                      <a:cubicBezTo>
                        <a:pt x="933" y="2630"/>
                        <a:pt x="988" y="2574"/>
                        <a:pt x="1078" y="2463"/>
                      </a:cubicBezTo>
                      <a:cubicBezTo>
                        <a:pt x="1169" y="2351"/>
                        <a:pt x="1230" y="2270"/>
                        <a:pt x="1264" y="2220"/>
                      </a:cubicBezTo>
                      <a:cubicBezTo>
                        <a:pt x="1311" y="2225"/>
                        <a:pt x="1347" y="2227"/>
                        <a:pt x="1371" y="2227"/>
                      </a:cubicBezTo>
                      <a:cubicBezTo>
                        <a:pt x="1395" y="2227"/>
                        <a:pt x="1430" y="2225"/>
                        <a:pt x="1478" y="2220"/>
                      </a:cubicBezTo>
                      <a:cubicBezTo>
                        <a:pt x="1511" y="2270"/>
                        <a:pt x="1573" y="2351"/>
                        <a:pt x="1663" y="2463"/>
                      </a:cubicBezTo>
                      <a:cubicBezTo>
                        <a:pt x="1754" y="2574"/>
                        <a:pt x="1808" y="2630"/>
                        <a:pt x="1827" y="2630"/>
                      </a:cubicBezTo>
                      <a:cubicBezTo>
                        <a:pt x="1832" y="2630"/>
                        <a:pt x="1980" y="2546"/>
                        <a:pt x="2270" y="2377"/>
                      </a:cubicBezTo>
                      <a:cubicBezTo>
                        <a:pt x="2280" y="2370"/>
                        <a:pt x="2284" y="2362"/>
                        <a:pt x="2284" y="2352"/>
                      </a:cubicBezTo>
                      <a:cubicBezTo>
                        <a:pt x="2284" y="2293"/>
                        <a:pt x="2224" y="2128"/>
                        <a:pt x="2102" y="1860"/>
                      </a:cubicBezTo>
                      <a:cubicBezTo>
                        <a:pt x="2145" y="1800"/>
                        <a:pt x="2181" y="1738"/>
                        <a:pt x="2209" y="1674"/>
                      </a:cubicBezTo>
                      <a:cubicBezTo>
                        <a:pt x="2564" y="1638"/>
                        <a:pt x="2741" y="1601"/>
                        <a:pt x="2741" y="1563"/>
                      </a:cubicBezTo>
                      <a:lnTo>
                        <a:pt x="2741" y="1064"/>
                      </a:lnTo>
                      <a:cubicBezTo>
                        <a:pt x="2741" y="1026"/>
                        <a:pt x="2564" y="989"/>
                        <a:pt x="2209" y="953"/>
                      </a:cubicBezTo>
                      <a:close/>
                      <a:moveTo>
                        <a:pt x="1694" y="1637"/>
                      </a:moveTo>
                      <a:cubicBezTo>
                        <a:pt x="1605" y="1726"/>
                        <a:pt x="1497" y="1770"/>
                        <a:pt x="1371" y="1770"/>
                      </a:cubicBezTo>
                      <a:cubicBezTo>
                        <a:pt x="1245" y="1770"/>
                        <a:pt x="1137" y="1726"/>
                        <a:pt x="1048" y="1637"/>
                      </a:cubicBezTo>
                      <a:cubicBezTo>
                        <a:pt x="959" y="1547"/>
                        <a:pt x="914" y="1440"/>
                        <a:pt x="914" y="1314"/>
                      </a:cubicBezTo>
                      <a:cubicBezTo>
                        <a:pt x="914" y="1190"/>
                        <a:pt x="959" y="1083"/>
                        <a:pt x="1050" y="992"/>
                      </a:cubicBezTo>
                      <a:cubicBezTo>
                        <a:pt x="1140" y="902"/>
                        <a:pt x="1247" y="857"/>
                        <a:pt x="1371" y="857"/>
                      </a:cubicBezTo>
                      <a:cubicBezTo>
                        <a:pt x="1494" y="857"/>
                        <a:pt x="1602" y="902"/>
                        <a:pt x="1692" y="992"/>
                      </a:cubicBezTo>
                      <a:cubicBezTo>
                        <a:pt x="1782" y="1083"/>
                        <a:pt x="1828" y="1190"/>
                        <a:pt x="1828" y="1314"/>
                      </a:cubicBezTo>
                      <a:cubicBezTo>
                        <a:pt x="1827" y="1440"/>
                        <a:pt x="1783" y="1547"/>
                        <a:pt x="1694" y="16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17"/>
                <p:cNvSpPr>
                  <a:spLocks noEditPoints="1"/>
                </p:cNvSpPr>
                <p:nvPr/>
              </p:nvSpPr>
              <p:spPr bwMode="auto">
                <a:xfrm>
                  <a:off x="6802248" y="4911708"/>
                  <a:ext cx="245323" cy="235593"/>
                </a:xfrm>
                <a:custGeom>
                  <a:avLst/>
                  <a:gdLst>
                    <a:gd name="T0" fmla="*/ 2209 w 2741"/>
                    <a:gd name="T1" fmla="*/ 953 h 2630"/>
                    <a:gd name="T2" fmla="*/ 2102 w 2741"/>
                    <a:gd name="T3" fmla="*/ 767 h 2630"/>
                    <a:gd name="T4" fmla="*/ 2284 w 2741"/>
                    <a:gd name="T5" fmla="*/ 275 h 2630"/>
                    <a:gd name="T6" fmla="*/ 2270 w 2741"/>
                    <a:gd name="T7" fmla="*/ 250 h 2630"/>
                    <a:gd name="T8" fmla="*/ 1827 w 2741"/>
                    <a:gd name="T9" fmla="*/ 0 h 2630"/>
                    <a:gd name="T10" fmla="*/ 1806 w 2741"/>
                    <a:gd name="T11" fmla="*/ 7 h 2630"/>
                    <a:gd name="T12" fmla="*/ 1478 w 2741"/>
                    <a:gd name="T13" fmla="*/ 407 h 2630"/>
                    <a:gd name="T14" fmla="*/ 1371 w 2741"/>
                    <a:gd name="T15" fmla="*/ 399 h 2630"/>
                    <a:gd name="T16" fmla="*/ 1264 w 2741"/>
                    <a:gd name="T17" fmla="*/ 407 h 2630"/>
                    <a:gd name="T18" fmla="*/ 1078 w 2741"/>
                    <a:gd name="T19" fmla="*/ 166 h 2630"/>
                    <a:gd name="T20" fmla="*/ 914 w 2741"/>
                    <a:gd name="T21" fmla="*/ 0 h 2630"/>
                    <a:gd name="T22" fmla="*/ 807 w 2741"/>
                    <a:gd name="T23" fmla="*/ 57 h 2630"/>
                    <a:gd name="T24" fmla="*/ 596 w 2741"/>
                    <a:gd name="T25" fmla="*/ 178 h 2630"/>
                    <a:gd name="T26" fmla="*/ 471 w 2741"/>
                    <a:gd name="T27" fmla="*/ 250 h 2630"/>
                    <a:gd name="T28" fmla="*/ 457 w 2741"/>
                    <a:gd name="T29" fmla="*/ 275 h 2630"/>
                    <a:gd name="T30" fmla="*/ 639 w 2741"/>
                    <a:gd name="T31" fmla="*/ 767 h 2630"/>
                    <a:gd name="T32" fmla="*/ 532 w 2741"/>
                    <a:gd name="T33" fmla="*/ 953 h 2630"/>
                    <a:gd name="T34" fmla="*/ 0 w 2741"/>
                    <a:gd name="T35" fmla="*/ 1063 h 2630"/>
                    <a:gd name="T36" fmla="*/ 0 w 2741"/>
                    <a:gd name="T37" fmla="*/ 1563 h 2630"/>
                    <a:gd name="T38" fmla="*/ 532 w 2741"/>
                    <a:gd name="T39" fmla="*/ 1674 h 2630"/>
                    <a:gd name="T40" fmla="*/ 639 w 2741"/>
                    <a:gd name="T41" fmla="*/ 1859 h 2630"/>
                    <a:gd name="T42" fmla="*/ 457 w 2741"/>
                    <a:gd name="T43" fmla="*/ 2352 h 2630"/>
                    <a:gd name="T44" fmla="*/ 471 w 2741"/>
                    <a:gd name="T45" fmla="*/ 2377 h 2630"/>
                    <a:gd name="T46" fmla="*/ 914 w 2741"/>
                    <a:gd name="T47" fmla="*/ 2630 h 2630"/>
                    <a:gd name="T48" fmla="*/ 1078 w 2741"/>
                    <a:gd name="T49" fmla="*/ 2462 h 2630"/>
                    <a:gd name="T50" fmla="*/ 1264 w 2741"/>
                    <a:gd name="T51" fmla="*/ 2220 h 2630"/>
                    <a:gd name="T52" fmla="*/ 1371 w 2741"/>
                    <a:gd name="T53" fmla="*/ 2227 h 2630"/>
                    <a:gd name="T54" fmla="*/ 1478 w 2741"/>
                    <a:gd name="T55" fmla="*/ 2220 h 2630"/>
                    <a:gd name="T56" fmla="*/ 1663 w 2741"/>
                    <a:gd name="T57" fmla="*/ 2462 h 2630"/>
                    <a:gd name="T58" fmla="*/ 1827 w 2741"/>
                    <a:gd name="T59" fmla="*/ 2630 h 2630"/>
                    <a:gd name="T60" fmla="*/ 2270 w 2741"/>
                    <a:gd name="T61" fmla="*/ 2377 h 2630"/>
                    <a:gd name="T62" fmla="*/ 2284 w 2741"/>
                    <a:gd name="T63" fmla="*/ 2352 h 2630"/>
                    <a:gd name="T64" fmla="*/ 2102 w 2741"/>
                    <a:gd name="T65" fmla="*/ 1859 h 2630"/>
                    <a:gd name="T66" fmla="*/ 2209 w 2741"/>
                    <a:gd name="T67" fmla="*/ 1674 h 2630"/>
                    <a:gd name="T68" fmla="*/ 2741 w 2741"/>
                    <a:gd name="T69" fmla="*/ 1563 h 2630"/>
                    <a:gd name="T70" fmla="*/ 2741 w 2741"/>
                    <a:gd name="T71" fmla="*/ 1063 h 2630"/>
                    <a:gd name="T72" fmla="*/ 2209 w 2741"/>
                    <a:gd name="T73" fmla="*/ 953 h 2630"/>
                    <a:gd name="T74" fmla="*/ 1694 w 2741"/>
                    <a:gd name="T75" fmla="*/ 1636 h 2630"/>
                    <a:gd name="T76" fmla="*/ 1371 w 2741"/>
                    <a:gd name="T77" fmla="*/ 1770 h 2630"/>
                    <a:gd name="T78" fmla="*/ 1048 w 2741"/>
                    <a:gd name="T79" fmla="*/ 1636 h 2630"/>
                    <a:gd name="T80" fmla="*/ 914 w 2741"/>
                    <a:gd name="T81" fmla="*/ 1313 h 2630"/>
                    <a:gd name="T82" fmla="*/ 1050 w 2741"/>
                    <a:gd name="T83" fmla="*/ 992 h 2630"/>
                    <a:gd name="T84" fmla="*/ 1371 w 2741"/>
                    <a:gd name="T85" fmla="*/ 856 h 2630"/>
                    <a:gd name="T86" fmla="*/ 1692 w 2741"/>
                    <a:gd name="T87" fmla="*/ 992 h 2630"/>
                    <a:gd name="T88" fmla="*/ 1828 w 2741"/>
                    <a:gd name="T89" fmla="*/ 1313 h 2630"/>
                    <a:gd name="T90" fmla="*/ 1694 w 2741"/>
                    <a:gd name="T91" fmla="*/ 1636 h 2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41" h="2630">
                      <a:moveTo>
                        <a:pt x="2209" y="953"/>
                      </a:moveTo>
                      <a:cubicBezTo>
                        <a:pt x="2178" y="884"/>
                        <a:pt x="2143" y="822"/>
                        <a:pt x="2102" y="767"/>
                      </a:cubicBezTo>
                      <a:cubicBezTo>
                        <a:pt x="2224" y="498"/>
                        <a:pt x="2284" y="334"/>
                        <a:pt x="2284" y="275"/>
                      </a:cubicBezTo>
                      <a:cubicBezTo>
                        <a:pt x="2284" y="265"/>
                        <a:pt x="2280" y="257"/>
                        <a:pt x="2270" y="250"/>
                      </a:cubicBezTo>
                      <a:cubicBezTo>
                        <a:pt x="1984" y="83"/>
                        <a:pt x="1837" y="0"/>
                        <a:pt x="1827" y="0"/>
                      </a:cubicBezTo>
                      <a:lnTo>
                        <a:pt x="1806" y="7"/>
                      </a:lnTo>
                      <a:cubicBezTo>
                        <a:pt x="1709" y="104"/>
                        <a:pt x="1599" y="238"/>
                        <a:pt x="1478" y="407"/>
                      </a:cubicBezTo>
                      <a:cubicBezTo>
                        <a:pt x="1430" y="402"/>
                        <a:pt x="1395" y="399"/>
                        <a:pt x="1371" y="399"/>
                      </a:cubicBezTo>
                      <a:cubicBezTo>
                        <a:pt x="1347" y="399"/>
                        <a:pt x="1311" y="402"/>
                        <a:pt x="1264" y="407"/>
                      </a:cubicBezTo>
                      <a:cubicBezTo>
                        <a:pt x="1230" y="357"/>
                        <a:pt x="1169" y="276"/>
                        <a:pt x="1078" y="166"/>
                      </a:cubicBezTo>
                      <a:cubicBezTo>
                        <a:pt x="988" y="55"/>
                        <a:pt x="933" y="0"/>
                        <a:pt x="914" y="0"/>
                      </a:cubicBezTo>
                      <a:cubicBezTo>
                        <a:pt x="909" y="0"/>
                        <a:pt x="874" y="19"/>
                        <a:pt x="807" y="57"/>
                      </a:cubicBezTo>
                      <a:cubicBezTo>
                        <a:pt x="740" y="95"/>
                        <a:pt x="670" y="135"/>
                        <a:pt x="596" y="178"/>
                      </a:cubicBezTo>
                      <a:cubicBezTo>
                        <a:pt x="523" y="221"/>
                        <a:pt x="481" y="245"/>
                        <a:pt x="471" y="250"/>
                      </a:cubicBezTo>
                      <a:cubicBezTo>
                        <a:pt x="462" y="257"/>
                        <a:pt x="457" y="265"/>
                        <a:pt x="457" y="275"/>
                      </a:cubicBezTo>
                      <a:cubicBezTo>
                        <a:pt x="457" y="334"/>
                        <a:pt x="518" y="498"/>
                        <a:pt x="639" y="767"/>
                      </a:cubicBezTo>
                      <a:cubicBezTo>
                        <a:pt x="599" y="822"/>
                        <a:pt x="563" y="884"/>
                        <a:pt x="532" y="953"/>
                      </a:cubicBezTo>
                      <a:cubicBezTo>
                        <a:pt x="178" y="988"/>
                        <a:pt x="0" y="1025"/>
                        <a:pt x="0" y="1063"/>
                      </a:cubicBezTo>
                      <a:lnTo>
                        <a:pt x="0" y="1563"/>
                      </a:lnTo>
                      <a:cubicBezTo>
                        <a:pt x="0" y="1601"/>
                        <a:pt x="178" y="1638"/>
                        <a:pt x="532" y="1674"/>
                      </a:cubicBezTo>
                      <a:cubicBezTo>
                        <a:pt x="561" y="1738"/>
                        <a:pt x="596" y="1800"/>
                        <a:pt x="639" y="1859"/>
                      </a:cubicBezTo>
                      <a:cubicBezTo>
                        <a:pt x="518" y="2128"/>
                        <a:pt x="457" y="2292"/>
                        <a:pt x="457" y="2352"/>
                      </a:cubicBezTo>
                      <a:cubicBezTo>
                        <a:pt x="457" y="2361"/>
                        <a:pt x="462" y="2369"/>
                        <a:pt x="471" y="2377"/>
                      </a:cubicBezTo>
                      <a:cubicBezTo>
                        <a:pt x="762" y="2545"/>
                        <a:pt x="909" y="2630"/>
                        <a:pt x="914" y="2630"/>
                      </a:cubicBezTo>
                      <a:cubicBezTo>
                        <a:pt x="933" y="2630"/>
                        <a:pt x="988" y="2574"/>
                        <a:pt x="1078" y="2462"/>
                      </a:cubicBezTo>
                      <a:cubicBezTo>
                        <a:pt x="1169" y="2350"/>
                        <a:pt x="1230" y="2270"/>
                        <a:pt x="1264" y="2220"/>
                      </a:cubicBezTo>
                      <a:cubicBezTo>
                        <a:pt x="1311" y="2224"/>
                        <a:pt x="1347" y="2227"/>
                        <a:pt x="1371" y="2227"/>
                      </a:cubicBezTo>
                      <a:cubicBezTo>
                        <a:pt x="1395" y="2227"/>
                        <a:pt x="1430" y="2224"/>
                        <a:pt x="1478" y="2220"/>
                      </a:cubicBezTo>
                      <a:cubicBezTo>
                        <a:pt x="1511" y="2270"/>
                        <a:pt x="1573" y="2350"/>
                        <a:pt x="1663" y="2462"/>
                      </a:cubicBezTo>
                      <a:cubicBezTo>
                        <a:pt x="1754" y="2574"/>
                        <a:pt x="1808" y="2630"/>
                        <a:pt x="1827" y="2630"/>
                      </a:cubicBezTo>
                      <a:cubicBezTo>
                        <a:pt x="1832" y="2630"/>
                        <a:pt x="1980" y="2545"/>
                        <a:pt x="2270" y="2377"/>
                      </a:cubicBezTo>
                      <a:cubicBezTo>
                        <a:pt x="2280" y="2369"/>
                        <a:pt x="2284" y="2361"/>
                        <a:pt x="2284" y="2352"/>
                      </a:cubicBezTo>
                      <a:cubicBezTo>
                        <a:pt x="2284" y="2292"/>
                        <a:pt x="2224" y="2128"/>
                        <a:pt x="2102" y="1859"/>
                      </a:cubicBezTo>
                      <a:cubicBezTo>
                        <a:pt x="2145" y="1800"/>
                        <a:pt x="2181" y="1738"/>
                        <a:pt x="2209" y="1674"/>
                      </a:cubicBezTo>
                      <a:cubicBezTo>
                        <a:pt x="2564" y="1638"/>
                        <a:pt x="2741" y="1601"/>
                        <a:pt x="2741" y="1563"/>
                      </a:cubicBezTo>
                      <a:lnTo>
                        <a:pt x="2741" y="1063"/>
                      </a:lnTo>
                      <a:cubicBezTo>
                        <a:pt x="2741" y="1025"/>
                        <a:pt x="2564" y="988"/>
                        <a:pt x="2209" y="953"/>
                      </a:cubicBezTo>
                      <a:close/>
                      <a:moveTo>
                        <a:pt x="1694" y="1636"/>
                      </a:moveTo>
                      <a:cubicBezTo>
                        <a:pt x="1605" y="1725"/>
                        <a:pt x="1497" y="1770"/>
                        <a:pt x="1371" y="1770"/>
                      </a:cubicBezTo>
                      <a:cubicBezTo>
                        <a:pt x="1245" y="1770"/>
                        <a:pt x="1137" y="1725"/>
                        <a:pt x="1048" y="1636"/>
                      </a:cubicBezTo>
                      <a:cubicBezTo>
                        <a:pt x="959" y="1547"/>
                        <a:pt x="914" y="1439"/>
                        <a:pt x="914" y="1313"/>
                      </a:cubicBezTo>
                      <a:cubicBezTo>
                        <a:pt x="914" y="1189"/>
                        <a:pt x="959" y="1082"/>
                        <a:pt x="1050" y="992"/>
                      </a:cubicBezTo>
                      <a:cubicBezTo>
                        <a:pt x="1140" y="901"/>
                        <a:pt x="1247" y="856"/>
                        <a:pt x="1371" y="856"/>
                      </a:cubicBezTo>
                      <a:cubicBezTo>
                        <a:pt x="1494" y="856"/>
                        <a:pt x="1602" y="902"/>
                        <a:pt x="1692" y="992"/>
                      </a:cubicBezTo>
                      <a:cubicBezTo>
                        <a:pt x="1782" y="1082"/>
                        <a:pt x="1828" y="1189"/>
                        <a:pt x="1828" y="1313"/>
                      </a:cubicBezTo>
                      <a:cubicBezTo>
                        <a:pt x="1827" y="1439"/>
                        <a:pt x="1783" y="1547"/>
                        <a:pt x="1694" y="1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374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351584" y="1459145"/>
            <a:ext cx="7488832" cy="3939711"/>
            <a:chOff x="2351584" y="1178426"/>
            <a:chExt cx="7488832" cy="393971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1" t="9072" r="12201" b="9072"/>
            <a:stretch/>
          </p:blipFill>
          <p:spPr>
            <a:xfrm>
              <a:off x="4906210" y="1178426"/>
              <a:ext cx="2235565" cy="2420603"/>
            </a:xfrm>
            <a:prstGeom prst="rect">
              <a:avLst/>
            </a:prstGeom>
          </p:spPr>
        </p:pic>
        <p:sp>
          <p:nvSpPr>
            <p:cNvPr id="11" name="Text Box 19"/>
            <p:cNvSpPr txBox="1">
              <a:spLocks noChangeArrowheads="1"/>
            </p:cNvSpPr>
            <p:nvPr/>
          </p:nvSpPr>
          <p:spPr bwMode="gray">
            <a:xfrm>
              <a:off x="4367808" y="4475200"/>
              <a:ext cx="3313112" cy="642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88000" tIns="0" rIns="0" bIns="0" anchor="ctr" anchorCtr="1"/>
            <a:lstStyle/>
            <a:p>
              <a:pPr defTabSz="801688">
                <a:spcAft>
                  <a:spcPct val="40000"/>
                </a:spcAft>
              </a:pPr>
              <a:r>
                <a:rPr kumimoji="0" lang="en-US" altLang="ko-KR" sz="2400" noProof="1"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Any Questions ?</a:t>
              </a:r>
            </a:p>
          </p:txBody>
        </p:sp>
        <p:sp>
          <p:nvSpPr>
            <p:cNvPr id="12" name="직사각형 3"/>
            <p:cNvSpPr>
              <a:spLocks noChangeArrowheads="1"/>
            </p:cNvSpPr>
            <p:nvPr/>
          </p:nvSpPr>
          <p:spPr bwMode="auto">
            <a:xfrm>
              <a:off x="2351584" y="4061179"/>
              <a:ext cx="748883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01688">
                <a:spcAft>
                  <a:spcPct val="40000"/>
                </a:spcAft>
              </a:pPr>
              <a:r>
                <a:rPr kumimoji="0" lang="en-US" altLang="ko-KR" sz="2800" noProof="1">
                  <a:solidFill>
                    <a:srgbClr val="33333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THANK YOU </a:t>
              </a:r>
              <a:r>
                <a:rPr kumimoji="0" lang="en-US" altLang="ko-KR" sz="2800" noProof="1" smtClean="0">
                  <a:solidFill>
                    <a:srgbClr val="33333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</a:t>
              </a:r>
              <a:r>
                <a:rPr kumimoji="0" lang="en-US" altLang="ko-KR" sz="2800" noProof="1">
                  <a:solidFill>
                    <a:srgbClr val="33333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YOUR ATTENTION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14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343808" y="1982084"/>
            <a:ext cx="3615398" cy="4114319"/>
            <a:chOff x="6343808" y="1982084"/>
            <a:chExt cx="3615398" cy="4114319"/>
          </a:xfrm>
        </p:grpSpPr>
        <p:sp>
          <p:nvSpPr>
            <p:cNvPr id="29" name="TextBox 28"/>
            <p:cNvSpPr txBox="1"/>
            <p:nvPr/>
          </p:nvSpPr>
          <p:spPr>
            <a:xfrm>
              <a:off x="6343809" y="1982084"/>
              <a:ext cx="3615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선정 배경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43808" y="2731081"/>
              <a:ext cx="3615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목표 및 계획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43808" y="3480078"/>
              <a:ext cx="3615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수집 및 가공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43809" y="4229075"/>
              <a:ext cx="3615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분석 및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343809" y="4978072"/>
              <a:ext cx="3615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플랫폼 결과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43809" y="5727071"/>
              <a:ext cx="3615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6.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72441" y="1782030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Table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951349" y="1982084"/>
            <a:ext cx="0" cy="4165053"/>
          </a:xfrm>
          <a:prstGeom prst="line">
            <a:avLst/>
          </a:prstGeom>
          <a:ln w="57150">
            <a:solidFill>
              <a:srgbClr val="9966FF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자유형 2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9966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140" y="95672"/>
            <a:ext cx="1632341" cy="3016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9072" r="12201" b="9072"/>
          <a:stretch/>
        </p:blipFill>
        <p:spPr>
          <a:xfrm>
            <a:off x="2308217" y="2895620"/>
            <a:ext cx="2459123" cy="26626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058109" y="2468475"/>
            <a:ext cx="353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is agenda slide</a:t>
            </a:r>
            <a:endParaRPr lang="ko-KR" altLang="en-US" sz="1600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50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16AD02-FE4E-41FF-982F-BC6AECAA63A9}"/>
              </a:ext>
            </a:extLst>
          </p:cNvPr>
          <p:cNvSpPr/>
          <p:nvPr/>
        </p:nvSpPr>
        <p:spPr>
          <a:xfrm>
            <a:off x="885522" y="0"/>
            <a:ext cx="39656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68040-1A23-4BAD-93A9-464EF2856E75}"/>
              </a:ext>
            </a:extLst>
          </p:cNvPr>
          <p:cNvSpPr txBox="1"/>
          <p:nvPr/>
        </p:nvSpPr>
        <p:spPr>
          <a:xfrm>
            <a:off x="1183908" y="2223437"/>
            <a:ext cx="24507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Part 1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AA3F65-1DC1-4930-AAD8-5A44ECD150A8}"/>
              </a:ext>
            </a:extLst>
          </p:cNvPr>
          <p:cNvCxnSpPr>
            <a:cxnSpLocks/>
          </p:cNvCxnSpPr>
          <p:nvPr/>
        </p:nvCxnSpPr>
        <p:spPr>
          <a:xfrm flipV="1">
            <a:off x="1183909" y="3430720"/>
            <a:ext cx="3330339" cy="899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458AF8-78CF-4E68-BDA8-6F254FE080D5}"/>
              </a:ext>
            </a:extLst>
          </p:cNvPr>
          <p:cNvSpPr txBox="1"/>
          <p:nvPr/>
        </p:nvSpPr>
        <p:spPr>
          <a:xfrm>
            <a:off x="1280887" y="3539005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21270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140" y="95672"/>
            <a:ext cx="1632341" cy="30162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3" name="그룹 2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15" name="자유형 14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879288" y="221206"/>
              <a:ext cx="1082348" cy="70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선정 배경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861091" y="1176963"/>
            <a:ext cx="8469819" cy="5196797"/>
            <a:chOff x="1861091" y="1173021"/>
            <a:chExt cx="8469819" cy="5196797"/>
          </a:xfrm>
        </p:grpSpPr>
        <p:sp>
          <p:nvSpPr>
            <p:cNvPr id="6" name="TextBox 5"/>
            <p:cNvSpPr txBox="1"/>
            <p:nvPr/>
          </p:nvSpPr>
          <p:spPr>
            <a:xfrm>
              <a:off x="1861091" y="1173021"/>
              <a:ext cx="8469819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매년 </a:t>
              </a:r>
              <a:r>
                <a:rPr lang="en-US" altLang="ko-KR" dirty="0">
                  <a:solidFill>
                    <a:srgbClr val="6666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540</a:t>
              </a:r>
              <a:r>
                <a:rPr lang="ko-KR" altLang="en-US" dirty="0">
                  <a:solidFill>
                    <a:srgbClr val="6666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만여명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인터넷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모바일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앱을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이용하여 영화를 시청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점점 </a:t>
              </a:r>
              <a:r>
                <a:rPr lang="en-US" altLang="ko-KR" dirty="0">
                  <a:solidFill>
                    <a:srgbClr val="6666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Work-Life-Balance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중시하는 사회 풍조가 팽창됨에 따라 여가시간에 영화를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보는 사람들이 늘어나고 있음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발표자 또한 실제 주말에 영화를 검색했을 때 만족하는 정보를 찾기가 어려웠음</a:t>
              </a: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095625" y="3221784"/>
              <a:ext cx="6000750" cy="3148034"/>
              <a:chOff x="3095625" y="3157128"/>
              <a:chExt cx="6000750" cy="314803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5625" y="3609587"/>
                <a:ext cx="6000750" cy="269557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560965" y="3157128"/>
                <a:ext cx="3070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6666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인터넷</a:t>
                </a:r>
                <a:r>
                  <a:rPr lang="en-US" altLang="ko-KR" dirty="0" smtClean="0">
                    <a:solidFill>
                      <a:srgbClr val="6666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rgbClr val="6666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모바일</a:t>
                </a:r>
                <a:r>
                  <a:rPr lang="en-US" altLang="ko-KR" dirty="0" smtClean="0">
                    <a:solidFill>
                      <a:srgbClr val="6666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rgbClr val="6666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앱 </a:t>
                </a:r>
                <a:r>
                  <a:rPr lang="ko-KR" altLang="en-US" dirty="0">
                    <a:solidFill>
                      <a:srgbClr val="6666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이용자 추이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46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140" y="95672"/>
            <a:ext cx="1632341" cy="30162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3" name="그룹 2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15" name="자유형 14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879288" y="239678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선정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배경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653918" y="859915"/>
            <a:ext cx="8884162" cy="4667118"/>
            <a:chOff x="1653918" y="70150"/>
            <a:chExt cx="8884162" cy="4667118"/>
          </a:xfrm>
        </p:grpSpPr>
        <p:sp>
          <p:nvSpPr>
            <p:cNvPr id="11" name="TextBox 10"/>
            <p:cNvSpPr txBox="1"/>
            <p:nvPr/>
          </p:nvSpPr>
          <p:spPr>
            <a:xfrm>
              <a:off x="1653918" y="3413829"/>
              <a:ext cx="888416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사람들이 원하는 영화 정보를 어떻게 하면 </a:t>
              </a:r>
              <a:endPara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좀 더 </a:t>
              </a:r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나은 서비스로 제공할 수 </a:t>
              </a:r>
              <a:r>
                <a:rPr lang="ko-KR" altLang="en-US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있을까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425783" y="70150"/>
              <a:ext cx="1340432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rgbClr val="9966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?</a:t>
              </a:r>
              <a:endParaRPr lang="ko-KR" altLang="en-US" sz="19900" dirty="0">
                <a:solidFill>
                  <a:srgbClr val="9966FF"/>
                </a:solidFill>
                <a:latin typeface="MS PGothic" panose="020B0600070205080204" pitchFamily="34" charset="-128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8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140" y="95672"/>
            <a:ext cx="1632341" cy="30162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604984" y="1370149"/>
            <a:ext cx="3124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한효주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그녀가 좋아한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사람은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?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54950" y="4642781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9966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우진</a:t>
            </a:r>
            <a:endParaRPr lang="ko-KR" altLang="en-US" sz="3600" dirty="0">
              <a:solidFill>
                <a:srgbClr val="9966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11373" y="5778595"/>
            <a:ext cx="476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진정한 가치는 내면의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9966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dirty="0">
                <a:solidFill>
                  <a:srgbClr val="9966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본질</a:t>
            </a:r>
            <a:r>
              <a:rPr lang="en-US" altLang="ko-KR" sz="3200" dirty="0">
                <a:solidFill>
                  <a:srgbClr val="9966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있다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14" name="그룹 13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79288" y="239678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선정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배경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7599" t="32874"/>
          <a:stretch/>
        </p:blipFill>
        <p:spPr>
          <a:xfrm>
            <a:off x="5867400" y="2602650"/>
            <a:ext cx="4599740" cy="191172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969512" y="1112867"/>
            <a:ext cx="3460572" cy="4333092"/>
            <a:chOff x="1738045" y="1430283"/>
            <a:chExt cx="3495178" cy="4333092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" name="모서리가 둥근 직사각형 6"/>
            <p:cNvSpPr/>
            <p:nvPr/>
          </p:nvSpPr>
          <p:spPr>
            <a:xfrm>
              <a:off x="1738045" y="1430283"/>
              <a:ext cx="3495178" cy="4333092"/>
            </a:xfrm>
            <a:prstGeom prst="roundRect">
              <a:avLst>
                <a:gd name="adj" fmla="val 34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961637" y="1573499"/>
              <a:ext cx="3047995" cy="4148849"/>
              <a:chOff x="1961637" y="1455372"/>
              <a:chExt cx="3047995" cy="4148849"/>
            </a:xfrm>
          </p:grpSpPr>
          <p:pic>
            <p:nvPicPr>
              <p:cNvPr id="21" name="Picture 2" descr="https://dhgywazgeek0d.cloudfront.net/watcha/image/upload/c_fill,h_400,q_80,w_280/v1466398072/yeqa7ipgcd45unjwmprg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6245" y="1455372"/>
                <a:ext cx="2078779" cy="296968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961637" y="4527003"/>
                <a:ext cx="304799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자고 일어나면 매일 다른 사람으로 바뀌는 남자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우진과 그가 사랑하게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된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여자 이수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두 사람이 선사하는 아주 특별한 판타지 로맨스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533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9EB920-3F4E-4DC3-A926-9D7EF0388A74}"/>
              </a:ext>
            </a:extLst>
          </p:cNvPr>
          <p:cNvSpPr/>
          <p:nvPr/>
        </p:nvSpPr>
        <p:spPr>
          <a:xfrm>
            <a:off x="7546204" y="0"/>
            <a:ext cx="39656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DD05F-E2BC-44D2-8C19-7E0E3DA6FF8E}"/>
              </a:ext>
            </a:extLst>
          </p:cNvPr>
          <p:cNvSpPr txBox="1"/>
          <p:nvPr/>
        </p:nvSpPr>
        <p:spPr>
          <a:xfrm>
            <a:off x="7844590" y="2223437"/>
            <a:ext cx="24612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3B7DC7-1B5B-4C53-8811-DAC917CB937E}"/>
              </a:ext>
            </a:extLst>
          </p:cNvPr>
          <p:cNvCxnSpPr>
            <a:cxnSpLocks/>
          </p:cNvCxnSpPr>
          <p:nvPr/>
        </p:nvCxnSpPr>
        <p:spPr>
          <a:xfrm flipV="1">
            <a:off x="7844591" y="3430720"/>
            <a:ext cx="3330339" cy="899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E14B20-476D-45CE-A37C-2FD2E211FDF9}"/>
              </a:ext>
            </a:extLst>
          </p:cNvPr>
          <p:cNvSpPr txBox="1"/>
          <p:nvPr/>
        </p:nvSpPr>
        <p:spPr>
          <a:xfrm>
            <a:off x="7941569" y="3539005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 및 계획</a:t>
            </a:r>
          </a:p>
        </p:txBody>
      </p:sp>
    </p:spTree>
    <p:extLst>
      <p:ext uri="{BB962C8B-B14F-4D97-AF65-F5344CB8AC3E}">
        <p14:creationId xmlns:p14="http://schemas.microsoft.com/office/powerpoint/2010/main" val="6993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 inside Process</a:t>
            </a:r>
            <a:endParaRPr lang="ko-KR" altLang="en-US" sz="1200" dirty="0">
              <a:solidFill>
                <a:srgbClr val="92929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65974" y="1921220"/>
            <a:ext cx="2791377" cy="3875947"/>
            <a:chOff x="1065974" y="1921220"/>
            <a:chExt cx="2791377" cy="3875947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065974" y="3820885"/>
              <a:ext cx="2791377" cy="632361"/>
            </a:xfrm>
            <a:prstGeom prst="roundRect">
              <a:avLst/>
            </a:prstGeom>
            <a:solidFill>
              <a:srgbClr val="29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이등변 삼각형 3"/>
            <p:cNvSpPr/>
            <p:nvPr/>
          </p:nvSpPr>
          <p:spPr>
            <a:xfrm>
              <a:off x="1978603" y="3607129"/>
              <a:ext cx="206457" cy="213756"/>
            </a:xfrm>
            <a:prstGeom prst="triangle">
              <a:avLst/>
            </a:prstGeom>
            <a:solidFill>
              <a:srgbClr val="29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47832" y="1921220"/>
              <a:ext cx="23566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Kofic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API:</a:t>
              </a:r>
              <a:b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 목록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상세정보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박스오피스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Naver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API:</a:t>
              </a:r>
              <a:b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 포스터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평점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KMDB:</a:t>
              </a:r>
              <a:b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 </a:t>
              </a:r>
              <a:r>
                <a:rPr lang="ko-KR" altLang="en-US" sz="1200" dirty="0" err="1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시놉시스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추가 정보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 리뷰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웹크롤링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감정 사전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논문 발췌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59498" y="4873837"/>
              <a:ext cx="23333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rgbClr val="939BA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310012" y="3972115"/>
              <a:ext cx="2373975" cy="307777"/>
              <a:chOff x="1208414" y="3972115"/>
              <a:chExt cx="2373975" cy="307777"/>
            </a:xfrm>
          </p:grpSpPr>
          <p:pic>
            <p:nvPicPr>
              <p:cNvPr id="15" name="그림 14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8414" y="4027038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420455" y="3972115"/>
                <a:ext cx="2161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데이터 수집 및 전처리</a:t>
                </a: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3492824" y="2486701"/>
            <a:ext cx="2791377" cy="4131725"/>
            <a:chOff x="3492824" y="2486701"/>
            <a:chExt cx="2791377" cy="4131725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3492824" y="3820885"/>
              <a:ext cx="2791377" cy="632361"/>
            </a:xfrm>
            <a:prstGeom prst="roundRect">
              <a:avLst/>
            </a:prstGeom>
            <a:solidFill>
              <a:srgbClr val="16A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이등변 삼각형 42"/>
            <p:cNvSpPr/>
            <p:nvPr/>
          </p:nvSpPr>
          <p:spPr>
            <a:xfrm flipV="1">
              <a:off x="4554633" y="4453246"/>
              <a:ext cx="206457" cy="213756"/>
            </a:xfrm>
            <a:prstGeom prst="triangle">
              <a:avLst/>
            </a:prstGeom>
            <a:solidFill>
              <a:srgbClr val="16A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86348" y="4864100"/>
              <a:ext cx="23333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가공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전처리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데이터베이스 구축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감정분석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b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200" dirty="0" err="1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감정단어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사전 최신화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b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200" dirty="0" err="1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감정단어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분류 기준 재선정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추천 알고리즘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b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Collaborative Filtering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유저 정보 분석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b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통계 분석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86348" y="2486701"/>
              <a:ext cx="23333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rgbClr val="939BA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812069" y="3972114"/>
              <a:ext cx="2392675" cy="307777"/>
              <a:chOff x="3765889" y="3972114"/>
              <a:chExt cx="2392675" cy="307777"/>
            </a:xfrm>
          </p:grpSpPr>
          <p:pic>
            <p:nvPicPr>
              <p:cNvPr id="14" name="그림 13"/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5889" y="4019615"/>
                <a:ext cx="216000" cy="216000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3996630" y="3972114"/>
                <a:ext cx="2161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데이터 가공 및 분석</a:t>
                </a: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5919674" y="2290551"/>
            <a:ext cx="2913819" cy="3506616"/>
            <a:chOff x="5919674" y="2290551"/>
            <a:chExt cx="2913819" cy="350661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5919674" y="3820885"/>
              <a:ext cx="2791377" cy="632361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40"/>
            <p:cNvSpPr/>
            <p:nvPr/>
          </p:nvSpPr>
          <p:spPr>
            <a:xfrm>
              <a:off x="7108904" y="3607129"/>
              <a:ext cx="206457" cy="213756"/>
            </a:xfrm>
            <a:prstGeom prst="triangl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45469" y="2290551"/>
              <a:ext cx="2333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Frontend:</a:t>
              </a:r>
              <a:b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1200" dirty="0" err="1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ReactJs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기반 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UI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구축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Backend:</a:t>
              </a:r>
              <a:b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Django </a:t>
              </a:r>
              <a:r>
                <a:rPr lang="en-US" altLang="ko-KR" sz="1200" dirty="0" err="1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RestFramework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DataBase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b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SQLite3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45469" y="4873837"/>
              <a:ext cx="23333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rgbClr val="939BA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423219" y="3981149"/>
              <a:ext cx="2410274" cy="307777"/>
              <a:chOff x="6238494" y="3981149"/>
              <a:chExt cx="2410274" cy="307777"/>
            </a:xfrm>
          </p:grpSpPr>
          <p:pic>
            <p:nvPicPr>
              <p:cNvPr id="9" name="그림 8"/>
              <p:cNvPicPr preferRelativeResize="0"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8494" y="4027038"/>
                <a:ext cx="216000" cy="216000"/>
              </a:xfrm>
              <a:prstGeom prst="rect">
                <a:avLst/>
              </a:prstGeom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6486834" y="3981149"/>
                <a:ext cx="2161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웹 플랫폼 구축</a:t>
                </a: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8346523" y="2486701"/>
            <a:ext cx="2980531" cy="3393061"/>
            <a:chOff x="8346523" y="2486701"/>
            <a:chExt cx="2980531" cy="33930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8346523" y="3820885"/>
              <a:ext cx="2791377" cy="632361"/>
            </a:xfrm>
            <a:prstGeom prst="round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41"/>
            <p:cNvSpPr/>
            <p:nvPr/>
          </p:nvSpPr>
          <p:spPr>
            <a:xfrm flipV="1">
              <a:off x="9614790" y="4453246"/>
              <a:ext cx="206457" cy="213756"/>
            </a:xfrm>
            <a:prstGeom prst="triangle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563882" y="4864099"/>
              <a:ext cx="23566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영화 검색 기능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정보 제공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맞춤 감성 영화 추천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유저 정보 기반 영화 추천 서비스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유저의 영화 정보 및 통계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오늘의 </a:t>
              </a:r>
              <a:r>
                <a:rPr lang="en-US" altLang="ko-KR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Best Movie </a:t>
              </a:r>
              <a:r>
                <a:rPr lang="ko-KR" altLang="en-US" sz="1200" dirty="0">
                  <a:solidFill>
                    <a:srgbClr val="9292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제공</a:t>
              </a:r>
              <a:endParaRPr lang="en-US" altLang="ko-KR" sz="1200" dirty="0">
                <a:solidFill>
                  <a:srgbClr val="9292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711051" y="2486701"/>
              <a:ext cx="23333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rgbClr val="939BA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  <a:endPara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8943509" y="3981149"/>
              <a:ext cx="2383545" cy="307777"/>
              <a:chOff x="8786490" y="3981149"/>
              <a:chExt cx="2383545" cy="307777"/>
            </a:xfrm>
          </p:grpSpPr>
          <p:pic>
            <p:nvPicPr>
              <p:cNvPr id="11" name="그림 10"/>
              <p:cNvPicPr preferRelativeResize="0"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6490" y="4019615"/>
                <a:ext cx="216000" cy="216000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9008101" y="3981149"/>
                <a:ext cx="2161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 서비스 제공</a:t>
                </a: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프로세스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72441" y="2701"/>
            <a:ext cx="1512820" cy="746694"/>
            <a:chOff x="672441" y="193201"/>
            <a:chExt cx="1512820" cy="746694"/>
          </a:xfrm>
        </p:grpSpPr>
        <p:grpSp>
          <p:nvGrpSpPr>
            <p:cNvPr id="34" name="그룹 33"/>
            <p:cNvGrpSpPr/>
            <p:nvPr/>
          </p:nvGrpSpPr>
          <p:grpSpPr>
            <a:xfrm>
              <a:off x="672441" y="193201"/>
              <a:ext cx="1512820" cy="746694"/>
              <a:chOff x="672441" y="692763"/>
              <a:chExt cx="1512820" cy="746694"/>
            </a:xfrm>
          </p:grpSpPr>
          <p:sp>
            <p:nvSpPr>
              <p:cNvPr id="37" name="자유형 36"/>
              <p:cNvSpPr/>
              <p:nvPr/>
            </p:nvSpPr>
            <p:spPr>
              <a:xfrm>
                <a:off x="672441" y="1183735"/>
                <a:ext cx="1512820" cy="255722"/>
              </a:xfrm>
              <a:custGeom>
                <a:avLst/>
                <a:gdLst>
                  <a:gd name="connsiteX0" fmla="*/ 0 w 1512820"/>
                  <a:gd name="connsiteY0" fmla="*/ 0 h 255722"/>
                  <a:gd name="connsiteX1" fmla="*/ 1512820 w 1512820"/>
                  <a:gd name="connsiteY1" fmla="*/ 0 h 255722"/>
                  <a:gd name="connsiteX2" fmla="*/ 1512820 w 1512820"/>
                  <a:gd name="connsiteY2" fmla="*/ 170480 h 255722"/>
                  <a:gd name="connsiteX3" fmla="*/ 1427578 w 1512820"/>
                  <a:gd name="connsiteY3" fmla="*/ 255722 h 255722"/>
                  <a:gd name="connsiteX4" fmla="*/ 85242 w 1512820"/>
                  <a:gd name="connsiteY4" fmla="*/ 255722 h 255722"/>
                  <a:gd name="connsiteX5" fmla="*/ 0 w 1512820"/>
                  <a:gd name="connsiteY5" fmla="*/ 170480 h 25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2820" h="255722">
                    <a:moveTo>
                      <a:pt x="0" y="0"/>
                    </a:moveTo>
                    <a:lnTo>
                      <a:pt x="1512820" y="0"/>
                    </a:lnTo>
                    <a:lnTo>
                      <a:pt x="1512820" y="170480"/>
                    </a:lnTo>
                    <a:cubicBezTo>
                      <a:pt x="1512820" y="217558"/>
                      <a:pt x="1474656" y="255722"/>
                      <a:pt x="1427578" y="255722"/>
                    </a:cubicBezTo>
                    <a:lnTo>
                      <a:pt x="85242" y="255722"/>
                    </a:lnTo>
                    <a:cubicBezTo>
                      <a:pt x="38164" y="255722"/>
                      <a:pt x="0" y="217558"/>
                      <a:pt x="0" y="170480"/>
                    </a:cubicBezTo>
                    <a:close/>
                  </a:path>
                </a:pathLst>
              </a:cu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672441" y="692763"/>
                <a:ext cx="1512820" cy="490972"/>
              </a:xfrm>
              <a:prstGeom prst="rect">
                <a:avLst/>
              </a:prstGeom>
              <a:solidFill>
                <a:srgbClr val="9966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45437" y="378223"/>
              <a:ext cx="135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목표 및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22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854</Words>
  <Application>Microsoft Office PowerPoint</Application>
  <PresentationFormat>와이드스크린</PresentationFormat>
  <Paragraphs>259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1" baseType="lpstr">
      <vt:lpstr>나눔스퀘어 Bold</vt:lpstr>
      <vt:lpstr>Calibri Light</vt:lpstr>
      <vt:lpstr>맑은 고딕</vt:lpstr>
      <vt:lpstr>나눔스퀘어</vt:lpstr>
      <vt:lpstr>Wingdings</vt:lpstr>
      <vt:lpstr>MS PGothic</vt:lpstr>
      <vt:lpstr>Arial</vt:lpstr>
      <vt:lpstr>LondonBetween</vt:lpstr>
      <vt:lpstr>나눔스퀘어 ExtraBold</vt:lpstr>
      <vt:lpstr>배달의민족 한나체 Pro</vt:lpstr>
      <vt:lpstr>나눔바른고딕</vt:lpstr>
      <vt:lpstr>Segoe UI Black</vt:lpstr>
      <vt:lpstr>서울남산체 M</vt:lpstr>
      <vt:lpstr>Aharoni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Jwp</cp:lastModifiedBy>
  <cp:revision>175</cp:revision>
  <dcterms:created xsi:type="dcterms:W3CDTF">2014-12-18T04:01:36Z</dcterms:created>
  <dcterms:modified xsi:type="dcterms:W3CDTF">2019-11-08T05:06:26Z</dcterms:modified>
</cp:coreProperties>
</file>